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27" r:id="rId3"/>
    <p:sldId id="333" r:id="rId4"/>
    <p:sldId id="337" r:id="rId5"/>
    <p:sldId id="260" r:id="rId6"/>
    <p:sldId id="257" r:id="rId7"/>
    <p:sldId id="258" r:id="rId8"/>
    <p:sldId id="259" r:id="rId9"/>
    <p:sldId id="261" r:id="rId10"/>
    <p:sldId id="262" r:id="rId11"/>
    <p:sldId id="263" r:id="rId12"/>
    <p:sldId id="265" r:id="rId13"/>
    <p:sldId id="266" r:id="rId14"/>
    <p:sldId id="267" r:id="rId15"/>
    <p:sldId id="343" r:id="rId16"/>
    <p:sldId id="268" r:id="rId17"/>
    <p:sldId id="372" r:id="rId18"/>
    <p:sldId id="269" r:id="rId19"/>
    <p:sldId id="373" r:id="rId20"/>
    <p:sldId id="374" r:id="rId21"/>
    <p:sldId id="270" r:id="rId22"/>
    <p:sldId id="271" r:id="rId23"/>
    <p:sldId id="375" r:id="rId24"/>
    <p:sldId id="376" r:id="rId25"/>
    <p:sldId id="377" r:id="rId26"/>
    <p:sldId id="378" r:id="rId27"/>
    <p:sldId id="276" r:id="rId28"/>
    <p:sldId id="380" r:id="rId29"/>
    <p:sldId id="283" r:id="rId30"/>
    <p:sldId id="282" r:id="rId31"/>
    <p:sldId id="284" r:id="rId32"/>
    <p:sldId id="280" r:id="rId33"/>
    <p:sldId id="285" r:id="rId34"/>
    <p:sldId id="341" r:id="rId35"/>
    <p:sldId id="342" r:id="rId36"/>
    <p:sldId id="339" r:id="rId37"/>
    <p:sldId id="340" r:id="rId38"/>
    <p:sldId id="325" r:id="rId39"/>
    <p:sldId id="326" r:id="rId40"/>
    <p:sldId id="392" r:id="rId41"/>
    <p:sldId id="393" r:id="rId42"/>
    <p:sldId id="394" r:id="rId43"/>
    <p:sldId id="395" r:id="rId44"/>
    <p:sldId id="396" r:id="rId45"/>
    <p:sldId id="344" r:id="rId46"/>
    <p:sldId id="349" r:id="rId47"/>
    <p:sldId id="350" r:id="rId48"/>
    <p:sldId id="351" r:id="rId49"/>
    <p:sldId id="352" r:id="rId50"/>
    <p:sldId id="353" r:id="rId51"/>
    <p:sldId id="354" r:id="rId52"/>
    <p:sldId id="355" r:id="rId53"/>
    <p:sldId id="356" r:id="rId54"/>
    <p:sldId id="384" r:id="rId55"/>
    <p:sldId id="383" r:id="rId56"/>
    <p:sldId id="389" r:id="rId57"/>
    <p:sldId id="358" r:id="rId58"/>
    <p:sldId id="359" r:id="rId59"/>
    <p:sldId id="390" r:id="rId60"/>
    <p:sldId id="404" r:id="rId61"/>
    <p:sldId id="366" r:id="rId62"/>
    <p:sldId id="370" r:id="rId63"/>
    <p:sldId id="367" r:id="rId64"/>
    <p:sldId id="368" r:id="rId65"/>
    <p:sldId id="364" r:id="rId66"/>
    <p:sldId id="365" r:id="rId67"/>
    <p:sldId id="361" r:id="rId68"/>
    <p:sldId id="362" r:id="rId69"/>
    <p:sldId id="363" r:id="rId70"/>
    <p:sldId id="360" r:id="rId71"/>
    <p:sldId id="369" r:id="rId72"/>
    <p:sldId id="403" r:id="rId73"/>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5" autoAdjust="0"/>
    <p:restoredTop sz="94660"/>
  </p:normalViewPr>
  <p:slideViewPr>
    <p:cSldViewPr snapToGrid="0">
      <p:cViewPr>
        <p:scale>
          <a:sx n="83" d="100"/>
          <a:sy n="83" d="100"/>
        </p:scale>
        <p:origin x="63"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1E1851-7AAD-4492-B34F-406FF0484654}" type="doc">
      <dgm:prSet loTypeId="urn:microsoft.com/office/officeart/2005/8/layout/radial6" loCatId="cycle" qsTypeId="urn:microsoft.com/office/officeart/2005/8/quickstyle/3d1" qsCatId="3D" csTypeId="urn:microsoft.com/office/officeart/2005/8/colors/accent1_2" csCatId="accent1" phldr="1"/>
      <dgm:spPr/>
      <dgm:t>
        <a:bodyPr/>
        <a:lstStyle/>
        <a:p>
          <a:endParaRPr lang="en-GB"/>
        </a:p>
      </dgm:t>
    </dgm:pt>
    <dgm:pt modelId="{64F5C8E1-5CB9-4C89-BF8B-DBE2360A47C3}">
      <dgm:prSet phldrT="[Text]"/>
      <dgm:spPr/>
      <dgm:t>
        <a:bodyPr/>
        <a:lstStyle/>
        <a:p>
          <a:r>
            <a:rPr lang="en-GB" dirty="0"/>
            <a:t>SNOMED CT </a:t>
          </a:r>
        </a:p>
      </dgm:t>
    </dgm:pt>
    <dgm:pt modelId="{CAFDC71C-DF26-4400-BA29-D10D3F4DF962}" type="parTrans" cxnId="{BAB65C23-CF85-42E0-AC32-D928BE198C6D}">
      <dgm:prSet/>
      <dgm:spPr/>
      <dgm:t>
        <a:bodyPr/>
        <a:lstStyle/>
        <a:p>
          <a:endParaRPr lang="en-GB"/>
        </a:p>
      </dgm:t>
    </dgm:pt>
    <dgm:pt modelId="{98FC7FC8-F08F-4C93-9C90-1CA3AABBB995}" type="sibTrans" cxnId="{BAB65C23-CF85-42E0-AC32-D928BE198C6D}">
      <dgm:prSet/>
      <dgm:spPr/>
      <dgm:t>
        <a:bodyPr/>
        <a:lstStyle/>
        <a:p>
          <a:endParaRPr lang="en-GB"/>
        </a:p>
      </dgm:t>
    </dgm:pt>
    <dgm:pt modelId="{2BFF231B-E321-4460-A8D7-9C508D8CB48A}">
      <dgm:prSet phldrT="[Text]"/>
      <dgm:spPr/>
      <dgm:t>
        <a:bodyPr/>
        <a:lstStyle/>
        <a:p>
          <a:r>
            <a:rPr lang="en-GB" dirty="0"/>
            <a:t>Outpatient</a:t>
          </a:r>
        </a:p>
      </dgm:t>
    </dgm:pt>
    <dgm:pt modelId="{08A76457-2B7A-47CB-B9BD-F191B737FEC8}" type="parTrans" cxnId="{47F16FEF-7E38-4A7B-B05A-93C403FE8477}">
      <dgm:prSet/>
      <dgm:spPr/>
      <dgm:t>
        <a:bodyPr/>
        <a:lstStyle/>
        <a:p>
          <a:endParaRPr lang="en-GB"/>
        </a:p>
      </dgm:t>
    </dgm:pt>
    <dgm:pt modelId="{52A24224-767B-4BCC-8149-61397A2588D0}" type="sibTrans" cxnId="{47F16FEF-7E38-4A7B-B05A-93C403FE8477}">
      <dgm:prSet/>
      <dgm:spPr/>
      <dgm:t>
        <a:bodyPr/>
        <a:lstStyle/>
        <a:p>
          <a:endParaRPr lang="en-GB"/>
        </a:p>
      </dgm:t>
    </dgm:pt>
    <dgm:pt modelId="{4221D888-0209-4346-923F-DBFBD792D5C3}">
      <dgm:prSet phldrT="[Text]"/>
      <dgm:spPr/>
      <dgm:t>
        <a:bodyPr/>
        <a:lstStyle/>
        <a:p>
          <a:r>
            <a:rPr lang="en-GB" dirty="0"/>
            <a:t>Community</a:t>
          </a:r>
        </a:p>
      </dgm:t>
    </dgm:pt>
    <dgm:pt modelId="{41EA6FFC-81C4-4E83-BDA3-E8F62E671844}" type="parTrans" cxnId="{2C41B2FB-237B-4EB6-8103-90267EDEE7ED}">
      <dgm:prSet/>
      <dgm:spPr/>
      <dgm:t>
        <a:bodyPr/>
        <a:lstStyle/>
        <a:p>
          <a:endParaRPr lang="en-GB"/>
        </a:p>
      </dgm:t>
    </dgm:pt>
    <dgm:pt modelId="{1CB1BA1B-B2E8-414C-AB5F-D5C249839AF1}" type="sibTrans" cxnId="{2C41B2FB-237B-4EB6-8103-90267EDEE7ED}">
      <dgm:prSet/>
      <dgm:spPr/>
      <dgm:t>
        <a:bodyPr/>
        <a:lstStyle/>
        <a:p>
          <a:endParaRPr lang="en-GB"/>
        </a:p>
      </dgm:t>
    </dgm:pt>
    <dgm:pt modelId="{91DDC0B2-6E3F-46F1-AB5D-6CE80F4D844F}">
      <dgm:prSet phldrT="[Text]"/>
      <dgm:spPr/>
      <dgm:t>
        <a:bodyPr/>
        <a:lstStyle/>
        <a:p>
          <a:r>
            <a:rPr lang="en-GB" dirty="0"/>
            <a:t>Acute</a:t>
          </a:r>
        </a:p>
      </dgm:t>
    </dgm:pt>
    <dgm:pt modelId="{EB2E23D2-3937-4E1C-85B6-18FCB0BA2E11}" type="parTrans" cxnId="{534E7B61-BAC1-4F12-AC1D-41FDED0569D5}">
      <dgm:prSet/>
      <dgm:spPr/>
      <dgm:t>
        <a:bodyPr/>
        <a:lstStyle/>
        <a:p>
          <a:endParaRPr lang="en-GB"/>
        </a:p>
      </dgm:t>
    </dgm:pt>
    <dgm:pt modelId="{81F3E3E1-BC42-4FBA-BB9C-E542A3DA550B}" type="sibTrans" cxnId="{534E7B61-BAC1-4F12-AC1D-41FDED0569D5}">
      <dgm:prSet/>
      <dgm:spPr/>
      <dgm:t>
        <a:bodyPr/>
        <a:lstStyle/>
        <a:p>
          <a:endParaRPr lang="en-GB"/>
        </a:p>
      </dgm:t>
    </dgm:pt>
    <dgm:pt modelId="{A7528226-D37C-49C6-86ED-548BC1BAFC05}">
      <dgm:prSet phldrT="[Text]"/>
      <dgm:spPr/>
      <dgm:t>
        <a:bodyPr/>
        <a:lstStyle/>
        <a:p>
          <a:r>
            <a:rPr lang="en-GB" dirty="0"/>
            <a:t>Mental Health</a:t>
          </a:r>
        </a:p>
      </dgm:t>
    </dgm:pt>
    <dgm:pt modelId="{4E009FE3-2C39-46BF-8CE0-B7B3FAC1C718}" type="parTrans" cxnId="{1D6EFEC9-497B-4028-8C7B-F690117249AD}">
      <dgm:prSet/>
      <dgm:spPr/>
      <dgm:t>
        <a:bodyPr/>
        <a:lstStyle/>
        <a:p>
          <a:endParaRPr lang="en-GB"/>
        </a:p>
      </dgm:t>
    </dgm:pt>
    <dgm:pt modelId="{11E463F0-BAD6-4740-A129-FA8F7420EA7E}" type="sibTrans" cxnId="{1D6EFEC9-497B-4028-8C7B-F690117249AD}">
      <dgm:prSet/>
      <dgm:spPr/>
      <dgm:t>
        <a:bodyPr/>
        <a:lstStyle/>
        <a:p>
          <a:endParaRPr lang="en-GB"/>
        </a:p>
      </dgm:t>
    </dgm:pt>
    <dgm:pt modelId="{0F1F54C3-51BF-45A7-9D49-15F220563ACF}">
      <dgm:prSet phldrT="[Text]"/>
      <dgm:spPr/>
      <dgm:t>
        <a:bodyPr/>
        <a:lstStyle/>
        <a:p>
          <a:r>
            <a:rPr lang="en-GB" dirty="0"/>
            <a:t>Emergency</a:t>
          </a:r>
        </a:p>
      </dgm:t>
    </dgm:pt>
    <dgm:pt modelId="{95CDFAF6-7B2E-41A5-9027-8554F2CBEDC5}" type="parTrans" cxnId="{97281879-CDAA-46C7-9241-1F9B25AC60E5}">
      <dgm:prSet/>
      <dgm:spPr/>
      <dgm:t>
        <a:bodyPr/>
        <a:lstStyle/>
        <a:p>
          <a:endParaRPr lang="en-GB"/>
        </a:p>
      </dgm:t>
    </dgm:pt>
    <dgm:pt modelId="{98AA7327-2EAC-418F-8F09-00F5071AE13F}" type="sibTrans" cxnId="{97281879-CDAA-46C7-9241-1F9B25AC60E5}">
      <dgm:prSet/>
      <dgm:spPr/>
      <dgm:t>
        <a:bodyPr/>
        <a:lstStyle/>
        <a:p>
          <a:endParaRPr lang="en-GB"/>
        </a:p>
      </dgm:t>
    </dgm:pt>
    <dgm:pt modelId="{7539E68D-FE93-4033-8BA4-8A73D989B124}">
      <dgm:prSet phldrT="[Text]"/>
      <dgm:spPr/>
      <dgm:t>
        <a:bodyPr/>
        <a:lstStyle/>
        <a:p>
          <a:r>
            <a:rPr lang="en-GB" dirty="0"/>
            <a:t>Laboratories</a:t>
          </a:r>
        </a:p>
      </dgm:t>
    </dgm:pt>
    <dgm:pt modelId="{E00887EB-FBA2-45AB-83FD-20B4ACA61267}" type="parTrans" cxnId="{CF45945D-07E1-4989-8F34-FFD1C8CACD31}">
      <dgm:prSet/>
      <dgm:spPr/>
      <dgm:t>
        <a:bodyPr/>
        <a:lstStyle/>
        <a:p>
          <a:endParaRPr lang="en-GB"/>
        </a:p>
      </dgm:t>
    </dgm:pt>
    <dgm:pt modelId="{0369936C-A55E-4347-8FDA-F4D1E8BEFDC5}" type="sibTrans" cxnId="{CF45945D-07E1-4989-8F34-FFD1C8CACD31}">
      <dgm:prSet/>
      <dgm:spPr/>
      <dgm:t>
        <a:bodyPr/>
        <a:lstStyle/>
        <a:p>
          <a:endParaRPr lang="en-GB"/>
        </a:p>
      </dgm:t>
    </dgm:pt>
    <dgm:pt modelId="{45E80D3A-8958-46FD-9AB7-A6E9CF6BA8FF}" type="pres">
      <dgm:prSet presAssocID="{BD1E1851-7AAD-4492-B34F-406FF0484654}" presName="Name0" presStyleCnt="0">
        <dgm:presLayoutVars>
          <dgm:chMax val="1"/>
          <dgm:dir/>
          <dgm:animLvl val="ctr"/>
          <dgm:resizeHandles val="exact"/>
        </dgm:presLayoutVars>
      </dgm:prSet>
      <dgm:spPr/>
    </dgm:pt>
    <dgm:pt modelId="{CE55D399-737F-4A94-942F-E5BD1910F128}" type="pres">
      <dgm:prSet presAssocID="{64F5C8E1-5CB9-4C89-BF8B-DBE2360A47C3}" presName="centerShape" presStyleLbl="node0" presStyleIdx="0" presStyleCnt="1" custLinFactNeighborX="3330" custLinFactNeighborY="-1947"/>
      <dgm:spPr/>
    </dgm:pt>
    <dgm:pt modelId="{C52D6761-0863-479A-BC26-9B2F73B704CC}" type="pres">
      <dgm:prSet presAssocID="{2BFF231B-E321-4460-A8D7-9C508D8CB48A}" presName="node" presStyleLbl="node1" presStyleIdx="0" presStyleCnt="6">
        <dgm:presLayoutVars>
          <dgm:bulletEnabled val="1"/>
        </dgm:presLayoutVars>
      </dgm:prSet>
      <dgm:spPr/>
    </dgm:pt>
    <dgm:pt modelId="{D3469855-B87F-42CC-926B-10B1779661CA}" type="pres">
      <dgm:prSet presAssocID="{2BFF231B-E321-4460-A8D7-9C508D8CB48A}" presName="dummy" presStyleCnt="0"/>
      <dgm:spPr/>
    </dgm:pt>
    <dgm:pt modelId="{154A26C9-6921-45C6-9E89-4CE9E0E8126D}" type="pres">
      <dgm:prSet presAssocID="{52A24224-767B-4BCC-8149-61397A2588D0}" presName="sibTrans" presStyleLbl="sibTrans2D1" presStyleIdx="0" presStyleCnt="6"/>
      <dgm:spPr/>
    </dgm:pt>
    <dgm:pt modelId="{B82DB3E9-7913-4CC9-94DC-8CC590F718ED}" type="pres">
      <dgm:prSet presAssocID="{4221D888-0209-4346-923F-DBFBD792D5C3}" presName="node" presStyleLbl="node1" presStyleIdx="1" presStyleCnt="6">
        <dgm:presLayoutVars>
          <dgm:bulletEnabled val="1"/>
        </dgm:presLayoutVars>
      </dgm:prSet>
      <dgm:spPr/>
    </dgm:pt>
    <dgm:pt modelId="{E6915C7C-4988-4AFD-8625-BE80DF6433A7}" type="pres">
      <dgm:prSet presAssocID="{4221D888-0209-4346-923F-DBFBD792D5C3}" presName="dummy" presStyleCnt="0"/>
      <dgm:spPr/>
    </dgm:pt>
    <dgm:pt modelId="{AB4E9F2E-5C0F-4DBA-95C0-F35897618168}" type="pres">
      <dgm:prSet presAssocID="{1CB1BA1B-B2E8-414C-AB5F-D5C249839AF1}" presName="sibTrans" presStyleLbl="sibTrans2D1" presStyleIdx="1" presStyleCnt="6"/>
      <dgm:spPr/>
    </dgm:pt>
    <dgm:pt modelId="{D9C51778-000B-4BEE-82F2-9E9C20E41DFF}" type="pres">
      <dgm:prSet presAssocID="{91DDC0B2-6E3F-46F1-AB5D-6CE80F4D844F}" presName="node" presStyleLbl="node1" presStyleIdx="2" presStyleCnt="6">
        <dgm:presLayoutVars>
          <dgm:bulletEnabled val="1"/>
        </dgm:presLayoutVars>
      </dgm:prSet>
      <dgm:spPr/>
    </dgm:pt>
    <dgm:pt modelId="{2B3B8F01-F94D-4DA2-86E3-8437B4928C53}" type="pres">
      <dgm:prSet presAssocID="{91DDC0B2-6E3F-46F1-AB5D-6CE80F4D844F}" presName="dummy" presStyleCnt="0"/>
      <dgm:spPr/>
    </dgm:pt>
    <dgm:pt modelId="{2B24CBEF-2C43-4FBE-99B3-0E194D2F1BBC}" type="pres">
      <dgm:prSet presAssocID="{81F3E3E1-BC42-4FBA-BB9C-E542A3DA550B}" presName="sibTrans" presStyleLbl="sibTrans2D1" presStyleIdx="2" presStyleCnt="6"/>
      <dgm:spPr/>
    </dgm:pt>
    <dgm:pt modelId="{A250C2C7-B87F-42FC-9C1C-2A1A3D95E65B}" type="pres">
      <dgm:prSet presAssocID="{A7528226-D37C-49C6-86ED-548BC1BAFC05}" presName="node" presStyleLbl="node1" presStyleIdx="3" presStyleCnt="6">
        <dgm:presLayoutVars>
          <dgm:bulletEnabled val="1"/>
        </dgm:presLayoutVars>
      </dgm:prSet>
      <dgm:spPr/>
    </dgm:pt>
    <dgm:pt modelId="{467CFEE4-7D7E-439D-8E8B-D03589C102FB}" type="pres">
      <dgm:prSet presAssocID="{A7528226-D37C-49C6-86ED-548BC1BAFC05}" presName="dummy" presStyleCnt="0"/>
      <dgm:spPr/>
    </dgm:pt>
    <dgm:pt modelId="{C862A3AB-5965-42AF-BFA2-76169D8A80F7}" type="pres">
      <dgm:prSet presAssocID="{11E463F0-BAD6-4740-A129-FA8F7420EA7E}" presName="sibTrans" presStyleLbl="sibTrans2D1" presStyleIdx="3" presStyleCnt="6"/>
      <dgm:spPr/>
    </dgm:pt>
    <dgm:pt modelId="{0767DED0-7EFE-4F8A-B079-A4DE058A3A84}" type="pres">
      <dgm:prSet presAssocID="{0F1F54C3-51BF-45A7-9D49-15F220563ACF}" presName="node" presStyleLbl="node1" presStyleIdx="4" presStyleCnt="6">
        <dgm:presLayoutVars>
          <dgm:bulletEnabled val="1"/>
        </dgm:presLayoutVars>
      </dgm:prSet>
      <dgm:spPr/>
    </dgm:pt>
    <dgm:pt modelId="{E67E2F23-6587-4420-9D71-80DC7EDF3670}" type="pres">
      <dgm:prSet presAssocID="{0F1F54C3-51BF-45A7-9D49-15F220563ACF}" presName="dummy" presStyleCnt="0"/>
      <dgm:spPr/>
    </dgm:pt>
    <dgm:pt modelId="{5634E6C8-5420-4E07-A999-33F690D2B6BC}" type="pres">
      <dgm:prSet presAssocID="{98AA7327-2EAC-418F-8F09-00F5071AE13F}" presName="sibTrans" presStyleLbl="sibTrans2D1" presStyleIdx="4" presStyleCnt="6"/>
      <dgm:spPr/>
    </dgm:pt>
    <dgm:pt modelId="{A33A0D53-61B2-4233-8F95-4EE580D9DF62}" type="pres">
      <dgm:prSet presAssocID="{7539E68D-FE93-4033-8BA4-8A73D989B124}" presName="node" presStyleLbl="node1" presStyleIdx="5" presStyleCnt="6">
        <dgm:presLayoutVars>
          <dgm:bulletEnabled val="1"/>
        </dgm:presLayoutVars>
      </dgm:prSet>
      <dgm:spPr/>
    </dgm:pt>
    <dgm:pt modelId="{334CD5F9-1840-4E05-A327-28F19BC95A67}" type="pres">
      <dgm:prSet presAssocID="{7539E68D-FE93-4033-8BA4-8A73D989B124}" presName="dummy" presStyleCnt="0"/>
      <dgm:spPr/>
    </dgm:pt>
    <dgm:pt modelId="{1483BAD8-9697-43D4-89B5-E906B719292C}" type="pres">
      <dgm:prSet presAssocID="{0369936C-A55E-4347-8FDA-F4D1E8BEFDC5}" presName="sibTrans" presStyleLbl="sibTrans2D1" presStyleIdx="5" presStyleCnt="6"/>
      <dgm:spPr/>
    </dgm:pt>
  </dgm:ptLst>
  <dgm:cxnLst>
    <dgm:cxn modelId="{CBAC451E-D4C9-42B4-BF03-0CD95AB2797E}" type="presOf" srcId="{52A24224-767B-4BCC-8149-61397A2588D0}" destId="{154A26C9-6921-45C6-9E89-4CE9E0E8126D}" srcOrd="0" destOrd="0" presId="urn:microsoft.com/office/officeart/2005/8/layout/radial6"/>
    <dgm:cxn modelId="{BAB65C23-CF85-42E0-AC32-D928BE198C6D}" srcId="{BD1E1851-7AAD-4492-B34F-406FF0484654}" destId="{64F5C8E1-5CB9-4C89-BF8B-DBE2360A47C3}" srcOrd="0" destOrd="0" parTransId="{CAFDC71C-DF26-4400-BA29-D10D3F4DF962}" sibTransId="{98FC7FC8-F08F-4C93-9C90-1CA3AABBB995}"/>
    <dgm:cxn modelId="{087CB134-AAB4-44B8-89E2-918FA949AE12}" type="presOf" srcId="{A7528226-D37C-49C6-86ED-548BC1BAFC05}" destId="{A250C2C7-B87F-42FC-9C1C-2A1A3D95E65B}" srcOrd="0" destOrd="0" presId="urn:microsoft.com/office/officeart/2005/8/layout/radial6"/>
    <dgm:cxn modelId="{CF45945D-07E1-4989-8F34-FFD1C8CACD31}" srcId="{64F5C8E1-5CB9-4C89-BF8B-DBE2360A47C3}" destId="{7539E68D-FE93-4033-8BA4-8A73D989B124}" srcOrd="5" destOrd="0" parTransId="{E00887EB-FBA2-45AB-83FD-20B4ACA61267}" sibTransId="{0369936C-A55E-4347-8FDA-F4D1E8BEFDC5}"/>
    <dgm:cxn modelId="{534E7B61-BAC1-4F12-AC1D-41FDED0569D5}" srcId="{64F5C8E1-5CB9-4C89-BF8B-DBE2360A47C3}" destId="{91DDC0B2-6E3F-46F1-AB5D-6CE80F4D844F}" srcOrd="2" destOrd="0" parTransId="{EB2E23D2-3937-4E1C-85B6-18FCB0BA2E11}" sibTransId="{81F3E3E1-BC42-4FBA-BB9C-E542A3DA550B}"/>
    <dgm:cxn modelId="{88D73A6F-C58B-4565-B4A5-E1DDD35D4DDA}" type="presOf" srcId="{81F3E3E1-BC42-4FBA-BB9C-E542A3DA550B}" destId="{2B24CBEF-2C43-4FBE-99B3-0E194D2F1BBC}" srcOrd="0" destOrd="0" presId="urn:microsoft.com/office/officeart/2005/8/layout/radial6"/>
    <dgm:cxn modelId="{97281879-CDAA-46C7-9241-1F9B25AC60E5}" srcId="{64F5C8E1-5CB9-4C89-BF8B-DBE2360A47C3}" destId="{0F1F54C3-51BF-45A7-9D49-15F220563ACF}" srcOrd="4" destOrd="0" parTransId="{95CDFAF6-7B2E-41A5-9027-8554F2CBEDC5}" sibTransId="{98AA7327-2EAC-418F-8F09-00F5071AE13F}"/>
    <dgm:cxn modelId="{418BE77B-D518-4F54-885E-89EDAA8DD8F6}" type="presOf" srcId="{0369936C-A55E-4347-8FDA-F4D1E8BEFDC5}" destId="{1483BAD8-9697-43D4-89B5-E906B719292C}" srcOrd="0" destOrd="0" presId="urn:microsoft.com/office/officeart/2005/8/layout/radial6"/>
    <dgm:cxn modelId="{3E4B3792-87E3-44CF-B5C6-C1612EB19B07}" type="presOf" srcId="{2BFF231B-E321-4460-A8D7-9C508D8CB48A}" destId="{C52D6761-0863-479A-BC26-9B2F73B704CC}" srcOrd="0" destOrd="0" presId="urn:microsoft.com/office/officeart/2005/8/layout/radial6"/>
    <dgm:cxn modelId="{A22D0894-4C15-484A-8958-67CB93B29881}" type="presOf" srcId="{91DDC0B2-6E3F-46F1-AB5D-6CE80F4D844F}" destId="{D9C51778-000B-4BEE-82F2-9E9C20E41DFF}" srcOrd="0" destOrd="0" presId="urn:microsoft.com/office/officeart/2005/8/layout/radial6"/>
    <dgm:cxn modelId="{BAF03E95-95CC-4630-9D9D-EEA89F548280}" type="presOf" srcId="{BD1E1851-7AAD-4492-B34F-406FF0484654}" destId="{45E80D3A-8958-46FD-9AB7-A6E9CF6BA8FF}" srcOrd="0" destOrd="0" presId="urn:microsoft.com/office/officeart/2005/8/layout/radial6"/>
    <dgm:cxn modelId="{8D25C89A-4F01-462B-A585-96A791EABABD}" type="presOf" srcId="{98AA7327-2EAC-418F-8F09-00F5071AE13F}" destId="{5634E6C8-5420-4E07-A999-33F690D2B6BC}" srcOrd="0" destOrd="0" presId="urn:microsoft.com/office/officeart/2005/8/layout/radial6"/>
    <dgm:cxn modelId="{75F2E59D-87A0-48F3-B3ED-287CA8D8C1AF}" type="presOf" srcId="{1CB1BA1B-B2E8-414C-AB5F-D5C249839AF1}" destId="{AB4E9F2E-5C0F-4DBA-95C0-F35897618168}" srcOrd="0" destOrd="0" presId="urn:microsoft.com/office/officeart/2005/8/layout/radial6"/>
    <dgm:cxn modelId="{DBBBFAA1-D90A-4A5A-9191-339A88EFB54F}" type="presOf" srcId="{4221D888-0209-4346-923F-DBFBD792D5C3}" destId="{B82DB3E9-7913-4CC9-94DC-8CC590F718ED}" srcOrd="0" destOrd="0" presId="urn:microsoft.com/office/officeart/2005/8/layout/radial6"/>
    <dgm:cxn modelId="{7C3558AF-16B7-4416-89F8-59CCA7F66BBD}" type="presOf" srcId="{0F1F54C3-51BF-45A7-9D49-15F220563ACF}" destId="{0767DED0-7EFE-4F8A-B079-A4DE058A3A84}" srcOrd="0" destOrd="0" presId="urn:microsoft.com/office/officeart/2005/8/layout/radial6"/>
    <dgm:cxn modelId="{1D6EFEC9-497B-4028-8C7B-F690117249AD}" srcId="{64F5C8E1-5CB9-4C89-BF8B-DBE2360A47C3}" destId="{A7528226-D37C-49C6-86ED-548BC1BAFC05}" srcOrd="3" destOrd="0" parTransId="{4E009FE3-2C39-46BF-8CE0-B7B3FAC1C718}" sibTransId="{11E463F0-BAD6-4740-A129-FA8F7420EA7E}"/>
    <dgm:cxn modelId="{3CCEA7DC-9F59-4933-BDEB-C5CFCF1C1007}" type="presOf" srcId="{64F5C8E1-5CB9-4C89-BF8B-DBE2360A47C3}" destId="{CE55D399-737F-4A94-942F-E5BD1910F128}" srcOrd="0" destOrd="0" presId="urn:microsoft.com/office/officeart/2005/8/layout/radial6"/>
    <dgm:cxn modelId="{EBFB59DF-CB6D-4010-B4FD-D1B0A23487DF}" type="presOf" srcId="{11E463F0-BAD6-4740-A129-FA8F7420EA7E}" destId="{C862A3AB-5965-42AF-BFA2-76169D8A80F7}" srcOrd="0" destOrd="0" presId="urn:microsoft.com/office/officeart/2005/8/layout/radial6"/>
    <dgm:cxn modelId="{47F16FEF-7E38-4A7B-B05A-93C403FE8477}" srcId="{64F5C8E1-5CB9-4C89-BF8B-DBE2360A47C3}" destId="{2BFF231B-E321-4460-A8D7-9C508D8CB48A}" srcOrd="0" destOrd="0" parTransId="{08A76457-2B7A-47CB-B9BD-F191B737FEC8}" sibTransId="{52A24224-767B-4BCC-8149-61397A2588D0}"/>
    <dgm:cxn modelId="{A3C67DF5-80E9-4638-84B0-FAA4FF675BE1}" type="presOf" srcId="{7539E68D-FE93-4033-8BA4-8A73D989B124}" destId="{A33A0D53-61B2-4233-8F95-4EE580D9DF62}" srcOrd="0" destOrd="0" presId="urn:microsoft.com/office/officeart/2005/8/layout/radial6"/>
    <dgm:cxn modelId="{2C41B2FB-237B-4EB6-8103-90267EDEE7ED}" srcId="{64F5C8E1-5CB9-4C89-BF8B-DBE2360A47C3}" destId="{4221D888-0209-4346-923F-DBFBD792D5C3}" srcOrd="1" destOrd="0" parTransId="{41EA6FFC-81C4-4E83-BDA3-E8F62E671844}" sibTransId="{1CB1BA1B-B2E8-414C-AB5F-D5C249839AF1}"/>
    <dgm:cxn modelId="{B9C766BF-BF4D-4181-A15D-E3D974E08E26}" type="presParOf" srcId="{45E80D3A-8958-46FD-9AB7-A6E9CF6BA8FF}" destId="{CE55D399-737F-4A94-942F-E5BD1910F128}" srcOrd="0" destOrd="0" presId="urn:microsoft.com/office/officeart/2005/8/layout/radial6"/>
    <dgm:cxn modelId="{5137EE58-BCA8-4A38-B4D4-DB10B99DF5CB}" type="presParOf" srcId="{45E80D3A-8958-46FD-9AB7-A6E9CF6BA8FF}" destId="{C52D6761-0863-479A-BC26-9B2F73B704CC}" srcOrd="1" destOrd="0" presId="urn:microsoft.com/office/officeart/2005/8/layout/radial6"/>
    <dgm:cxn modelId="{7EB3B547-3AF1-4D27-B92B-31D679070C03}" type="presParOf" srcId="{45E80D3A-8958-46FD-9AB7-A6E9CF6BA8FF}" destId="{D3469855-B87F-42CC-926B-10B1779661CA}" srcOrd="2" destOrd="0" presId="urn:microsoft.com/office/officeart/2005/8/layout/radial6"/>
    <dgm:cxn modelId="{9254B583-662F-438E-8C43-87C8694A6982}" type="presParOf" srcId="{45E80D3A-8958-46FD-9AB7-A6E9CF6BA8FF}" destId="{154A26C9-6921-45C6-9E89-4CE9E0E8126D}" srcOrd="3" destOrd="0" presId="urn:microsoft.com/office/officeart/2005/8/layout/radial6"/>
    <dgm:cxn modelId="{27C44130-3B5E-42E6-A985-3E0C979F5C88}" type="presParOf" srcId="{45E80D3A-8958-46FD-9AB7-A6E9CF6BA8FF}" destId="{B82DB3E9-7913-4CC9-94DC-8CC590F718ED}" srcOrd="4" destOrd="0" presId="urn:microsoft.com/office/officeart/2005/8/layout/radial6"/>
    <dgm:cxn modelId="{CB06CDD7-BD03-4C03-B400-76046BEF1C32}" type="presParOf" srcId="{45E80D3A-8958-46FD-9AB7-A6E9CF6BA8FF}" destId="{E6915C7C-4988-4AFD-8625-BE80DF6433A7}" srcOrd="5" destOrd="0" presId="urn:microsoft.com/office/officeart/2005/8/layout/radial6"/>
    <dgm:cxn modelId="{786F2979-339F-4E3D-98CF-BC7AAAA53028}" type="presParOf" srcId="{45E80D3A-8958-46FD-9AB7-A6E9CF6BA8FF}" destId="{AB4E9F2E-5C0F-4DBA-95C0-F35897618168}" srcOrd="6" destOrd="0" presId="urn:microsoft.com/office/officeart/2005/8/layout/radial6"/>
    <dgm:cxn modelId="{86CF0BC8-D435-42D6-9CE5-3A16C30899F2}" type="presParOf" srcId="{45E80D3A-8958-46FD-9AB7-A6E9CF6BA8FF}" destId="{D9C51778-000B-4BEE-82F2-9E9C20E41DFF}" srcOrd="7" destOrd="0" presId="urn:microsoft.com/office/officeart/2005/8/layout/radial6"/>
    <dgm:cxn modelId="{F1808DCB-D1D7-442B-AA2B-DCC558607D1D}" type="presParOf" srcId="{45E80D3A-8958-46FD-9AB7-A6E9CF6BA8FF}" destId="{2B3B8F01-F94D-4DA2-86E3-8437B4928C53}" srcOrd="8" destOrd="0" presId="urn:microsoft.com/office/officeart/2005/8/layout/radial6"/>
    <dgm:cxn modelId="{2F3284F7-A31A-4635-A30E-99233A5DCBE2}" type="presParOf" srcId="{45E80D3A-8958-46FD-9AB7-A6E9CF6BA8FF}" destId="{2B24CBEF-2C43-4FBE-99B3-0E194D2F1BBC}" srcOrd="9" destOrd="0" presId="urn:microsoft.com/office/officeart/2005/8/layout/radial6"/>
    <dgm:cxn modelId="{2A12CD57-B325-438A-93C2-998A48144C1B}" type="presParOf" srcId="{45E80D3A-8958-46FD-9AB7-A6E9CF6BA8FF}" destId="{A250C2C7-B87F-42FC-9C1C-2A1A3D95E65B}" srcOrd="10" destOrd="0" presId="urn:microsoft.com/office/officeart/2005/8/layout/radial6"/>
    <dgm:cxn modelId="{AFB414C1-CCDE-4261-AE11-88E7F3ACEE23}" type="presParOf" srcId="{45E80D3A-8958-46FD-9AB7-A6E9CF6BA8FF}" destId="{467CFEE4-7D7E-439D-8E8B-D03589C102FB}" srcOrd="11" destOrd="0" presId="urn:microsoft.com/office/officeart/2005/8/layout/radial6"/>
    <dgm:cxn modelId="{B68641E7-0DD7-42D9-80D4-D0368C81B838}" type="presParOf" srcId="{45E80D3A-8958-46FD-9AB7-A6E9CF6BA8FF}" destId="{C862A3AB-5965-42AF-BFA2-76169D8A80F7}" srcOrd="12" destOrd="0" presId="urn:microsoft.com/office/officeart/2005/8/layout/radial6"/>
    <dgm:cxn modelId="{B6497191-2244-4620-A060-CC6C8AA47E2E}" type="presParOf" srcId="{45E80D3A-8958-46FD-9AB7-A6E9CF6BA8FF}" destId="{0767DED0-7EFE-4F8A-B079-A4DE058A3A84}" srcOrd="13" destOrd="0" presId="urn:microsoft.com/office/officeart/2005/8/layout/radial6"/>
    <dgm:cxn modelId="{C8EDAF7D-5A59-4DA0-A54A-5CF673B17FA6}" type="presParOf" srcId="{45E80D3A-8958-46FD-9AB7-A6E9CF6BA8FF}" destId="{E67E2F23-6587-4420-9D71-80DC7EDF3670}" srcOrd="14" destOrd="0" presId="urn:microsoft.com/office/officeart/2005/8/layout/radial6"/>
    <dgm:cxn modelId="{E8B138B8-B9D0-460A-88C4-65EF3A774EFD}" type="presParOf" srcId="{45E80D3A-8958-46FD-9AB7-A6E9CF6BA8FF}" destId="{5634E6C8-5420-4E07-A999-33F690D2B6BC}" srcOrd="15" destOrd="0" presId="urn:microsoft.com/office/officeart/2005/8/layout/radial6"/>
    <dgm:cxn modelId="{929243B1-AC60-449F-B343-778577920C3F}" type="presParOf" srcId="{45E80D3A-8958-46FD-9AB7-A6E9CF6BA8FF}" destId="{A33A0D53-61B2-4233-8F95-4EE580D9DF62}" srcOrd="16" destOrd="0" presId="urn:microsoft.com/office/officeart/2005/8/layout/radial6"/>
    <dgm:cxn modelId="{B8C055F5-B45C-49E8-A769-FDA408B93655}" type="presParOf" srcId="{45E80D3A-8958-46FD-9AB7-A6E9CF6BA8FF}" destId="{334CD5F9-1840-4E05-A327-28F19BC95A67}" srcOrd="17" destOrd="0" presId="urn:microsoft.com/office/officeart/2005/8/layout/radial6"/>
    <dgm:cxn modelId="{57DDB129-4183-40CD-9785-E4D2C4C8F5F8}" type="presParOf" srcId="{45E80D3A-8958-46FD-9AB7-A6E9CF6BA8FF}" destId="{1483BAD8-9697-43D4-89B5-E906B719292C}"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439C5F-B727-4F4B-B7A5-60AF34879CBD}"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GB"/>
        </a:p>
      </dgm:t>
    </dgm:pt>
    <dgm:pt modelId="{6332B123-D696-4BED-B6E0-FAA1F2FF9D58}">
      <dgm:prSet phldrT="[Text]"/>
      <dgm:spPr/>
      <dgm:t>
        <a:bodyPr/>
        <a:lstStyle/>
        <a:p>
          <a:r>
            <a:rPr lang="en-GB" dirty="0"/>
            <a:t>Clinical Findings</a:t>
          </a:r>
        </a:p>
      </dgm:t>
    </dgm:pt>
    <dgm:pt modelId="{4DFD6546-FF29-4866-A90D-5AA33679144E}" type="parTrans" cxnId="{18F6B49C-EA06-497B-ADDA-AF38D6222DCC}">
      <dgm:prSet/>
      <dgm:spPr/>
      <dgm:t>
        <a:bodyPr/>
        <a:lstStyle/>
        <a:p>
          <a:endParaRPr lang="en-GB"/>
        </a:p>
      </dgm:t>
    </dgm:pt>
    <dgm:pt modelId="{AA1F4396-28F9-4E38-8E40-097F7F8542FB}" type="sibTrans" cxnId="{18F6B49C-EA06-497B-ADDA-AF38D6222DCC}">
      <dgm:prSet/>
      <dgm:spPr/>
      <dgm:t>
        <a:bodyPr/>
        <a:lstStyle/>
        <a:p>
          <a:endParaRPr lang="en-GB"/>
        </a:p>
      </dgm:t>
    </dgm:pt>
    <dgm:pt modelId="{34DD31BD-4394-4926-AD6F-74BD86705DF9}">
      <dgm:prSet phldrT="[Text]"/>
      <dgm:spPr/>
      <dgm:t>
        <a:bodyPr/>
        <a:lstStyle/>
        <a:p>
          <a:r>
            <a:rPr lang="en-GB" dirty="0"/>
            <a:t>Disease and deformity – scar</a:t>
          </a:r>
        </a:p>
      </dgm:t>
    </dgm:pt>
    <dgm:pt modelId="{FC41CC91-FE70-4CB9-A38F-A9B354D1723F}" type="parTrans" cxnId="{9BD80FCE-086E-49DC-B611-5C1947E1AA4C}">
      <dgm:prSet/>
      <dgm:spPr/>
      <dgm:t>
        <a:bodyPr/>
        <a:lstStyle/>
        <a:p>
          <a:endParaRPr lang="en-GB"/>
        </a:p>
      </dgm:t>
    </dgm:pt>
    <dgm:pt modelId="{7EEE20E3-D6FD-49FC-B019-C74FE0BB700A}" type="sibTrans" cxnId="{9BD80FCE-086E-49DC-B611-5C1947E1AA4C}">
      <dgm:prSet/>
      <dgm:spPr/>
      <dgm:t>
        <a:bodyPr/>
        <a:lstStyle/>
        <a:p>
          <a:endParaRPr lang="en-GB"/>
        </a:p>
      </dgm:t>
    </dgm:pt>
    <dgm:pt modelId="{3E3BCFF6-0B25-4A07-931B-03470B7F18AD}">
      <dgm:prSet phldrT="[Text]"/>
      <dgm:spPr/>
      <dgm:t>
        <a:bodyPr/>
        <a:lstStyle/>
        <a:p>
          <a:r>
            <a:rPr lang="en-GB" dirty="0"/>
            <a:t>Symptoms – difficulty breathing</a:t>
          </a:r>
        </a:p>
      </dgm:t>
    </dgm:pt>
    <dgm:pt modelId="{92557521-8F35-4BE0-BC02-817D219F4BE0}" type="parTrans" cxnId="{6CAD794E-6BFD-4E18-8DC6-A7E3F7EA72A7}">
      <dgm:prSet/>
      <dgm:spPr/>
      <dgm:t>
        <a:bodyPr/>
        <a:lstStyle/>
        <a:p>
          <a:endParaRPr lang="en-GB"/>
        </a:p>
      </dgm:t>
    </dgm:pt>
    <dgm:pt modelId="{0EB86A7D-F51E-4ABB-8DD3-5616F00485E5}" type="sibTrans" cxnId="{6CAD794E-6BFD-4E18-8DC6-A7E3F7EA72A7}">
      <dgm:prSet/>
      <dgm:spPr/>
      <dgm:t>
        <a:bodyPr/>
        <a:lstStyle/>
        <a:p>
          <a:endParaRPr lang="en-GB"/>
        </a:p>
      </dgm:t>
    </dgm:pt>
    <dgm:pt modelId="{5366FE5C-9442-481E-8173-8E0BCF1F448C}">
      <dgm:prSet phldrT="[Text]"/>
      <dgm:spPr/>
      <dgm:t>
        <a:bodyPr/>
        <a:lstStyle/>
        <a:p>
          <a:r>
            <a:rPr lang="en-GB" dirty="0"/>
            <a:t>Causes of Disease</a:t>
          </a:r>
        </a:p>
      </dgm:t>
    </dgm:pt>
    <dgm:pt modelId="{BA24D2FB-5DAF-498C-8FE4-24A0B2B4E726}" type="parTrans" cxnId="{F1B5CA70-63FB-49B2-B7EF-D6168C17D337}">
      <dgm:prSet/>
      <dgm:spPr/>
      <dgm:t>
        <a:bodyPr/>
        <a:lstStyle/>
        <a:p>
          <a:endParaRPr lang="en-GB"/>
        </a:p>
      </dgm:t>
    </dgm:pt>
    <dgm:pt modelId="{D39EFBAC-1C03-405C-B430-CB2B2E14A4D9}" type="sibTrans" cxnId="{F1B5CA70-63FB-49B2-B7EF-D6168C17D337}">
      <dgm:prSet/>
      <dgm:spPr/>
      <dgm:t>
        <a:bodyPr/>
        <a:lstStyle/>
        <a:p>
          <a:endParaRPr lang="en-GB"/>
        </a:p>
      </dgm:t>
    </dgm:pt>
    <dgm:pt modelId="{3EA06AFD-3201-42F1-B500-781412CA0C3D}">
      <dgm:prSet phldrT="[Text]"/>
      <dgm:spPr/>
      <dgm:t>
        <a:bodyPr/>
        <a:lstStyle/>
        <a:p>
          <a:r>
            <a:rPr lang="en-GB" dirty="0"/>
            <a:t>Forces – pressure change</a:t>
          </a:r>
        </a:p>
      </dgm:t>
    </dgm:pt>
    <dgm:pt modelId="{75283A80-16C7-46FD-84EE-5164C5D163DB}" type="parTrans" cxnId="{98134CC2-CCC2-4157-942D-83D295930E93}">
      <dgm:prSet/>
      <dgm:spPr/>
      <dgm:t>
        <a:bodyPr/>
        <a:lstStyle/>
        <a:p>
          <a:endParaRPr lang="en-GB"/>
        </a:p>
      </dgm:t>
    </dgm:pt>
    <dgm:pt modelId="{5C5D456D-E67A-429C-AE5A-0A1A6EA56471}" type="sibTrans" cxnId="{98134CC2-CCC2-4157-942D-83D295930E93}">
      <dgm:prSet/>
      <dgm:spPr/>
      <dgm:t>
        <a:bodyPr/>
        <a:lstStyle/>
        <a:p>
          <a:endParaRPr lang="en-GB"/>
        </a:p>
      </dgm:t>
    </dgm:pt>
    <dgm:pt modelId="{352EB881-5454-4FFE-9FC1-76ACA43A21B4}">
      <dgm:prSet phldrT="[Text]"/>
      <dgm:spPr/>
      <dgm:t>
        <a:bodyPr/>
        <a:lstStyle/>
        <a:p>
          <a:r>
            <a:rPr lang="en-GB" dirty="0"/>
            <a:t>Events – road traffic accident</a:t>
          </a:r>
        </a:p>
      </dgm:t>
    </dgm:pt>
    <dgm:pt modelId="{2E2CEE2A-DF8B-45E7-9C5B-F1388C987E1D}" type="parTrans" cxnId="{602EA451-306A-4866-B218-BC8ADEBF8E37}">
      <dgm:prSet/>
      <dgm:spPr/>
      <dgm:t>
        <a:bodyPr/>
        <a:lstStyle/>
        <a:p>
          <a:endParaRPr lang="en-GB"/>
        </a:p>
      </dgm:t>
    </dgm:pt>
    <dgm:pt modelId="{D3E54504-A8C8-4D33-9436-A6D3F0518BF4}" type="sibTrans" cxnId="{602EA451-306A-4866-B218-BC8ADEBF8E37}">
      <dgm:prSet/>
      <dgm:spPr/>
      <dgm:t>
        <a:bodyPr/>
        <a:lstStyle/>
        <a:p>
          <a:endParaRPr lang="en-GB"/>
        </a:p>
      </dgm:t>
    </dgm:pt>
    <dgm:pt modelId="{66464C7E-8FE8-485C-978B-CCA54962B667}">
      <dgm:prSet phldrT="[Text]"/>
      <dgm:spPr/>
      <dgm:t>
        <a:bodyPr/>
        <a:lstStyle/>
        <a:p>
          <a:r>
            <a:rPr lang="en-GB" dirty="0"/>
            <a:t>Procedures</a:t>
          </a:r>
        </a:p>
      </dgm:t>
    </dgm:pt>
    <dgm:pt modelId="{4B6DAD33-231E-4666-8E7F-34CCB0B68DEF}" type="parTrans" cxnId="{A5194BC4-ABA3-44F3-96EE-1FABF9DC66E2}">
      <dgm:prSet/>
      <dgm:spPr/>
      <dgm:t>
        <a:bodyPr/>
        <a:lstStyle/>
        <a:p>
          <a:endParaRPr lang="en-GB"/>
        </a:p>
      </dgm:t>
    </dgm:pt>
    <dgm:pt modelId="{8C7CAD2F-6142-43AA-ABC5-5AB37E37F058}" type="sibTrans" cxnId="{A5194BC4-ABA3-44F3-96EE-1FABF9DC66E2}">
      <dgm:prSet/>
      <dgm:spPr/>
      <dgm:t>
        <a:bodyPr/>
        <a:lstStyle/>
        <a:p>
          <a:endParaRPr lang="en-GB"/>
        </a:p>
      </dgm:t>
    </dgm:pt>
    <dgm:pt modelId="{410A9BA7-25AA-4AC6-AF6C-C214F844E1CC}">
      <dgm:prSet phldrT="[Text]"/>
      <dgm:spPr/>
      <dgm:t>
        <a:bodyPr/>
        <a:lstStyle/>
        <a:p>
          <a:r>
            <a:rPr lang="en-GB" dirty="0"/>
            <a:t>Laboratory</a:t>
          </a:r>
        </a:p>
      </dgm:t>
    </dgm:pt>
    <dgm:pt modelId="{1BDB9A4E-D6A1-4B39-ACA5-913B8D8F84C2}" type="parTrans" cxnId="{6F8A7461-B0C8-460E-B1AE-9BFD5A4385CF}">
      <dgm:prSet/>
      <dgm:spPr/>
      <dgm:t>
        <a:bodyPr/>
        <a:lstStyle/>
        <a:p>
          <a:endParaRPr lang="en-GB"/>
        </a:p>
      </dgm:t>
    </dgm:pt>
    <dgm:pt modelId="{FF003A11-FAF3-46E9-9B9F-9BF34CA9BB85}" type="sibTrans" cxnId="{6F8A7461-B0C8-460E-B1AE-9BFD5A4385CF}">
      <dgm:prSet/>
      <dgm:spPr/>
      <dgm:t>
        <a:bodyPr/>
        <a:lstStyle/>
        <a:p>
          <a:endParaRPr lang="en-GB"/>
        </a:p>
      </dgm:t>
    </dgm:pt>
    <dgm:pt modelId="{2BC3B97A-919F-4C81-92E5-1CAC87C75CDC}">
      <dgm:prSet phldrT="[Text]"/>
      <dgm:spPr/>
      <dgm:t>
        <a:bodyPr/>
        <a:lstStyle/>
        <a:p>
          <a:r>
            <a:rPr lang="en-GB" dirty="0"/>
            <a:t>Therapy</a:t>
          </a:r>
        </a:p>
      </dgm:t>
    </dgm:pt>
    <dgm:pt modelId="{82784554-80CB-4A9F-8DD1-8E84F93DCA5B}" type="parTrans" cxnId="{DBE8E4E8-DFCD-48A0-9E57-4AA263F074BF}">
      <dgm:prSet/>
      <dgm:spPr/>
      <dgm:t>
        <a:bodyPr/>
        <a:lstStyle/>
        <a:p>
          <a:endParaRPr lang="en-GB"/>
        </a:p>
      </dgm:t>
    </dgm:pt>
    <dgm:pt modelId="{DF7A086F-59B7-44FC-92F8-2341E7FE66F7}" type="sibTrans" cxnId="{DBE8E4E8-DFCD-48A0-9E57-4AA263F074BF}">
      <dgm:prSet/>
      <dgm:spPr/>
      <dgm:t>
        <a:bodyPr/>
        <a:lstStyle/>
        <a:p>
          <a:endParaRPr lang="en-GB"/>
        </a:p>
      </dgm:t>
    </dgm:pt>
    <dgm:pt modelId="{376BE050-3F10-489A-A919-101BDA7744C0}">
      <dgm:prSet phldrT="[Text]"/>
      <dgm:spPr/>
      <dgm:t>
        <a:bodyPr/>
        <a:lstStyle/>
        <a:p>
          <a:r>
            <a:rPr lang="en-GB" dirty="0"/>
            <a:t>Examination findings – tachycardia</a:t>
          </a:r>
        </a:p>
      </dgm:t>
    </dgm:pt>
    <dgm:pt modelId="{2B018DF7-C63F-453C-9631-DECD5AC29AF5}" type="parTrans" cxnId="{BD8A519C-5568-4F86-9BD1-48EEC30364D5}">
      <dgm:prSet/>
      <dgm:spPr/>
      <dgm:t>
        <a:bodyPr/>
        <a:lstStyle/>
        <a:p>
          <a:endParaRPr lang="en-GB"/>
        </a:p>
      </dgm:t>
    </dgm:pt>
    <dgm:pt modelId="{ADC1E0A2-D05D-4AEA-81C8-2E4A12AD6EA0}" type="sibTrans" cxnId="{BD8A519C-5568-4F86-9BD1-48EEC30364D5}">
      <dgm:prSet/>
      <dgm:spPr/>
      <dgm:t>
        <a:bodyPr/>
        <a:lstStyle/>
        <a:p>
          <a:endParaRPr lang="en-GB"/>
        </a:p>
      </dgm:t>
    </dgm:pt>
    <dgm:pt modelId="{B30F41DC-11F9-44A8-B2C6-A6241696ABE2}">
      <dgm:prSet phldrT="[Text]"/>
      <dgm:spPr/>
      <dgm:t>
        <a:bodyPr/>
        <a:lstStyle/>
        <a:p>
          <a:r>
            <a:rPr lang="en-GB" dirty="0"/>
            <a:t>Organisms – Coronavirus</a:t>
          </a:r>
        </a:p>
      </dgm:t>
    </dgm:pt>
    <dgm:pt modelId="{80E1A0BF-425E-4690-BE70-3619DEEF577D}" type="parTrans" cxnId="{75928F25-3D72-44AD-A965-91E4A40726DB}">
      <dgm:prSet/>
      <dgm:spPr/>
      <dgm:t>
        <a:bodyPr/>
        <a:lstStyle/>
        <a:p>
          <a:endParaRPr lang="en-GB"/>
        </a:p>
      </dgm:t>
    </dgm:pt>
    <dgm:pt modelId="{68061F50-E56B-4387-A266-15F2D6FEBEAF}" type="sibTrans" cxnId="{75928F25-3D72-44AD-A965-91E4A40726DB}">
      <dgm:prSet/>
      <dgm:spPr/>
      <dgm:t>
        <a:bodyPr/>
        <a:lstStyle/>
        <a:p>
          <a:endParaRPr lang="en-GB"/>
        </a:p>
      </dgm:t>
    </dgm:pt>
    <dgm:pt modelId="{DA1B8434-2828-43A5-8658-F93D0FBC96D6}">
      <dgm:prSet phldrT="[Text]"/>
      <dgm:spPr/>
      <dgm:t>
        <a:bodyPr/>
        <a:lstStyle/>
        <a:p>
          <a:r>
            <a:rPr lang="en-GB" dirty="0"/>
            <a:t>Surgical procedure</a:t>
          </a:r>
        </a:p>
      </dgm:t>
    </dgm:pt>
    <dgm:pt modelId="{EC0939E2-4954-4394-BBED-8C9BE3277290}" type="parTrans" cxnId="{D82EE5B3-1D46-497B-AA21-3F0D9E5E6151}">
      <dgm:prSet/>
      <dgm:spPr/>
      <dgm:t>
        <a:bodyPr/>
        <a:lstStyle/>
        <a:p>
          <a:endParaRPr lang="en-GB"/>
        </a:p>
      </dgm:t>
    </dgm:pt>
    <dgm:pt modelId="{ED1A4C84-6C6D-492D-8586-766984B6C6A2}" type="sibTrans" cxnId="{D82EE5B3-1D46-497B-AA21-3F0D9E5E6151}">
      <dgm:prSet/>
      <dgm:spPr/>
      <dgm:t>
        <a:bodyPr/>
        <a:lstStyle/>
        <a:p>
          <a:endParaRPr lang="en-GB"/>
        </a:p>
      </dgm:t>
    </dgm:pt>
    <dgm:pt modelId="{E6029FB3-499E-4938-B19E-DFE1300959FF}">
      <dgm:prSet phldrT="[Text]"/>
      <dgm:spPr/>
      <dgm:t>
        <a:bodyPr/>
        <a:lstStyle/>
        <a:p>
          <a:r>
            <a:rPr lang="en-GB" dirty="0"/>
            <a:t>Social – finding of walking aid use</a:t>
          </a:r>
        </a:p>
      </dgm:t>
    </dgm:pt>
    <dgm:pt modelId="{9236B6B6-26D6-4B47-9589-F22C156FB7CE}" type="sibTrans" cxnId="{05265AD8-0731-4081-8F53-6C1D33C00F65}">
      <dgm:prSet/>
      <dgm:spPr/>
      <dgm:t>
        <a:bodyPr/>
        <a:lstStyle/>
        <a:p>
          <a:endParaRPr lang="en-GB"/>
        </a:p>
      </dgm:t>
    </dgm:pt>
    <dgm:pt modelId="{391472EE-051B-4286-8B2F-FB43167A7A57}" type="parTrans" cxnId="{05265AD8-0731-4081-8F53-6C1D33C00F65}">
      <dgm:prSet/>
      <dgm:spPr/>
      <dgm:t>
        <a:bodyPr/>
        <a:lstStyle/>
        <a:p>
          <a:endParaRPr lang="en-GB"/>
        </a:p>
      </dgm:t>
    </dgm:pt>
    <dgm:pt modelId="{80CB4FA6-A492-4039-8490-27ECEFC70C07}">
      <dgm:prSet phldrT="[Text]"/>
      <dgm:spPr/>
      <dgm:t>
        <a:bodyPr/>
        <a:lstStyle/>
        <a:p>
          <a:r>
            <a:rPr lang="en-GB" dirty="0"/>
            <a:t>Clinical Investigation</a:t>
          </a:r>
        </a:p>
      </dgm:t>
    </dgm:pt>
    <dgm:pt modelId="{EF36D931-F362-467D-A1FF-478945840E84}" type="parTrans" cxnId="{CCFC6849-DE7C-4315-B1FA-EDE62A413C39}">
      <dgm:prSet/>
      <dgm:spPr/>
      <dgm:t>
        <a:bodyPr/>
        <a:lstStyle/>
        <a:p>
          <a:endParaRPr lang="en-US"/>
        </a:p>
      </dgm:t>
    </dgm:pt>
    <dgm:pt modelId="{29CFE994-0482-4014-B65F-4AC6802E877B}" type="sibTrans" cxnId="{CCFC6849-DE7C-4315-B1FA-EDE62A413C39}">
      <dgm:prSet/>
      <dgm:spPr/>
      <dgm:t>
        <a:bodyPr/>
        <a:lstStyle/>
        <a:p>
          <a:endParaRPr lang="en-US"/>
        </a:p>
      </dgm:t>
    </dgm:pt>
    <dgm:pt modelId="{FF9F8F05-E4EC-4DAC-9780-8889228B424A}" type="pres">
      <dgm:prSet presAssocID="{06439C5F-B727-4F4B-B7A5-60AF34879CBD}" presName="Name0" presStyleCnt="0">
        <dgm:presLayoutVars>
          <dgm:dir/>
          <dgm:animLvl val="lvl"/>
          <dgm:resizeHandles val="exact"/>
        </dgm:presLayoutVars>
      </dgm:prSet>
      <dgm:spPr/>
    </dgm:pt>
    <dgm:pt modelId="{86D2ADCA-8F20-4500-99C3-D55B0FB27FE8}" type="pres">
      <dgm:prSet presAssocID="{6332B123-D696-4BED-B6E0-FAA1F2FF9D58}" presName="linNode" presStyleCnt="0"/>
      <dgm:spPr/>
    </dgm:pt>
    <dgm:pt modelId="{3D4D011E-7677-4949-AC5E-19B328CE9846}" type="pres">
      <dgm:prSet presAssocID="{6332B123-D696-4BED-B6E0-FAA1F2FF9D58}" presName="parentText" presStyleLbl="node1" presStyleIdx="0" presStyleCnt="3" custScaleX="63039" custLinFactNeighborX="-9494">
        <dgm:presLayoutVars>
          <dgm:chMax val="1"/>
          <dgm:bulletEnabled val="1"/>
        </dgm:presLayoutVars>
      </dgm:prSet>
      <dgm:spPr/>
    </dgm:pt>
    <dgm:pt modelId="{1964890A-3890-484C-AAD0-F0A23393A27E}" type="pres">
      <dgm:prSet presAssocID="{6332B123-D696-4BED-B6E0-FAA1F2FF9D58}" presName="descendantText" presStyleLbl="alignAccFollowNode1" presStyleIdx="0" presStyleCnt="3" custLinFactNeighborX="-16920">
        <dgm:presLayoutVars>
          <dgm:bulletEnabled val="1"/>
        </dgm:presLayoutVars>
      </dgm:prSet>
      <dgm:spPr/>
    </dgm:pt>
    <dgm:pt modelId="{BC4736EE-1996-4BEE-A05D-4F91BF65F338}" type="pres">
      <dgm:prSet presAssocID="{AA1F4396-28F9-4E38-8E40-097F7F8542FB}" presName="sp" presStyleCnt="0"/>
      <dgm:spPr/>
    </dgm:pt>
    <dgm:pt modelId="{E86B8C1A-EB81-4193-871C-D952857066DB}" type="pres">
      <dgm:prSet presAssocID="{5366FE5C-9442-481E-8173-8E0BCF1F448C}" presName="linNode" presStyleCnt="0"/>
      <dgm:spPr/>
    </dgm:pt>
    <dgm:pt modelId="{EAC9EF43-0166-4CC2-9E48-8CB30D7BE3B1}" type="pres">
      <dgm:prSet presAssocID="{5366FE5C-9442-481E-8173-8E0BCF1F448C}" presName="parentText" presStyleLbl="node1" presStyleIdx="1" presStyleCnt="3" custScaleX="63039" custLinFactNeighborX="-9494">
        <dgm:presLayoutVars>
          <dgm:chMax val="1"/>
          <dgm:bulletEnabled val="1"/>
        </dgm:presLayoutVars>
      </dgm:prSet>
      <dgm:spPr/>
    </dgm:pt>
    <dgm:pt modelId="{9B560DBC-F7D6-4128-A932-4A267B1EFF0B}" type="pres">
      <dgm:prSet presAssocID="{5366FE5C-9442-481E-8173-8E0BCF1F448C}" presName="descendantText" presStyleLbl="alignAccFollowNode1" presStyleIdx="1" presStyleCnt="3" custLinFactNeighborX="-16920">
        <dgm:presLayoutVars>
          <dgm:bulletEnabled val="1"/>
        </dgm:presLayoutVars>
      </dgm:prSet>
      <dgm:spPr/>
    </dgm:pt>
    <dgm:pt modelId="{0DB9C11A-8D56-4B10-A889-961FE0DA3466}" type="pres">
      <dgm:prSet presAssocID="{D39EFBAC-1C03-405C-B430-CB2B2E14A4D9}" presName="sp" presStyleCnt="0"/>
      <dgm:spPr/>
    </dgm:pt>
    <dgm:pt modelId="{0FE07A9E-4AC0-442F-9308-84EDD0B39E8E}" type="pres">
      <dgm:prSet presAssocID="{66464C7E-8FE8-485C-978B-CCA54962B667}" presName="linNode" presStyleCnt="0"/>
      <dgm:spPr/>
    </dgm:pt>
    <dgm:pt modelId="{08AA8B4D-1EFE-4C41-8998-B3878199CFBE}" type="pres">
      <dgm:prSet presAssocID="{66464C7E-8FE8-485C-978B-CCA54962B667}" presName="parentText" presStyleLbl="node1" presStyleIdx="2" presStyleCnt="3" custScaleX="63039" custLinFactNeighborX="-9494">
        <dgm:presLayoutVars>
          <dgm:chMax val="1"/>
          <dgm:bulletEnabled val="1"/>
        </dgm:presLayoutVars>
      </dgm:prSet>
      <dgm:spPr/>
    </dgm:pt>
    <dgm:pt modelId="{87D50D56-4C22-4D87-A167-AF121ED3AF58}" type="pres">
      <dgm:prSet presAssocID="{66464C7E-8FE8-485C-978B-CCA54962B667}" presName="descendantText" presStyleLbl="alignAccFollowNode1" presStyleIdx="2" presStyleCnt="3" custLinFactNeighborX="-16920">
        <dgm:presLayoutVars>
          <dgm:bulletEnabled val="1"/>
        </dgm:presLayoutVars>
      </dgm:prSet>
      <dgm:spPr/>
    </dgm:pt>
  </dgm:ptLst>
  <dgm:cxnLst>
    <dgm:cxn modelId="{85760B1C-D92A-41CB-A02D-405852CB6DEE}" type="presOf" srcId="{DA1B8434-2828-43A5-8658-F93D0FBC96D6}" destId="{87D50D56-4C22-4D87-A167-AF121ED3AF58}" srcOrd="0" destOrd="3" presId="urn:microsoft.com/office/officeart/2005/8/layout/vList5"/>
    <dgm:cxn modelId="{75928F25-3D72-44AD-A965-91E4A40726DB}" srcId="{5366FE5C-9442-481E-8173-8E0BCF1F448C}" destId="{B30F41DC-11F9-44A8-B2C6-A6241696ABE2}" srcOrd="2" destOrd="0" parTransId="{80E1A0BF-425E-4690-BE70-3619DEEF577D}" sibTransId="{68061F50-E56B-4387-A266-15F2D6FEBEAF}"/>
    <dgm:cxn modelId="{550B6841-D14B-445E-BF34-DAAD980FDF9E}" type="presOf" srcId="{410A9BA7-25AA-4AC6-AF6C-C214F844E1CC}" destId="{87D50D56-4C22-4D87-A167-AF121ED3AF58}" srcOrd="0" destOrd="0" presId="urn:microsoft.com/office/officeart/2005/8/layout/vList5"/>
    <dgm:cxn modelId="{6F8A7461-B0C8-460E-B1AE-9BFD5A4385CF}" srcId="{66464C7E-8FE8-485C-978B-CCA54962B667}" destId="{410A9BA7-25AA-4AC6-AF6C-C214F844E1CC}" srcOrd="0" destOrd="0" parTransId="{1BDB9A4E-D6A1-4B39-ACA5-913B8D8F84C2}" sibTransId="{FF003A11-FAF3-46E9-9B9F-9BF34CA9BB85}"/>
    <dgm:cxn modelId="{32678E45-93F9-47B0-BF78-5EB3CD2361A3}" type="presOf" srcId="{80CB4FA6-A492-4039-8490-27ECEFC70C07}" destId="{87D50D56-4C22-4D87-A167-AF121ED3AF58}" srcOrd="0" destOrd="2" presId="urn:microsoft.com/office/officeart/2005/8/layout/vList5"/>
    <dgm:cxn modelId="{B72D2946-0673-4D4D-8E9C-3CD071C5BF02}" type="presOf" srcId="{66464C7E-8FE8-485C-978B-CCA54962B667}" destId="{08AA8B4D-1EFE-4C41-8998-B3878199CFBE}" srcOrd="0" destOrd="0" presId="urn:microsoft.com/office/officeart/2005/8/layout/vList5"/>
    <dgm:cxn modelId="{CCFC6849-DE7C-4315-B1FA-EDE62A413C39}" srcId="{66464C7E-8FE8-485C-978B-CCA54962B667}" destId="{80CB4FA6-A492-4039-8490-27ECEFC70C07}" srcOrd="2" destOrd="0" parTransId="{EF36D931-F362-467D-A1FF-478945840E84}" sibTransId="{29CFE994-0482-4014-B65F-4AC6802E877B}"/>
    <dgm:cxn modelId="{7B435469-47B5-4F66-B2AD-460A65D08819}" type="presOf" srcId="{6332B123-D696-4BED-B6E0-FAA1F2FF9D58}" destId="{3D4D011E-7677-4949-AC5E-19B328CE9846}" srcOrd="0" destOrd="0" presId="urn:microsoft.com/office/officeart/2005/8/layout/vList5"/>
    <dgm:cxn modelId="{2F1C294E-1CD4-4620-979D-DDA29B0647C1}" type="presOf" srcId="{3EA06AFD-3201-42F1-B500-781412CA0C3D}" destId="{9B560DBC-F7D6-4128-A932-4A267B1EFF0B}" srcOrd="0" destOrd="0" presId="urn:microsoft.com/office/officeart/2005/8/layout/vList5"/>
    <dgm:cxn modelId="{6CAD794E-6BFD-4E18-8DC6-A7E3F7EA72A7}" srcId="{6332B123-D696-4BED-B6E0-FAA1F2FF9D58}" destId="{3E3BCFF6-0B25-4A07-931B-03470B7F18AD}" srcOrd="1" destOrd="0" parTransId="{92557521-8F35-4BE0-BC02-817D219F4BE0}" sibTransId="{0EB86A7D-F51E-4ABB-8DD3-5616F00485E5}"/>
    <dgm:cxn modelId="{D25F104F-8802-4885-B08E-F043ECEB44FE}" type="presOf" srcId="{376BE050-3F10-489A-A919-101BDA7744C0}" destId="{1964890A-3890-484C-AAD0-F0A23393A27E}" srcOrd="0" destOrd="3" presId="urn:microsoft.com/office/officeart/2005/8/layout/vList5"/>
    <dgm:cxn modelId="{F1B5CA70-63FB-49B2-B7EF-D6168C17D337}" srcId="{06439C5F-B727-4F4B-B7A5-60AF34879CBD}" destId="{5366FE5C-9442-481E-8173-8E0BCF1F448C}" srcOrd="1" destOrd="0" parTransId="{BA24D2FB-5DAF-498C-8FE4-24A0B2B4E726}" sibTransId="{D39EFBAC-1C03-405C-B430-CB2B2E14A4D9}"/>
    <dgm:cxn modelId="{6F4E2551-C2B1-499E-9CBD-95930272F586}" type="presOf" srcId="{352EB881-5454-4FFE-9FC1-76ACA43A21B4}" destId="{9B560DBC-F7D6-4128-A932-4A267B1EFF0B}" srcOrd="0" destOrd="1" presId="urn:microsoft.com/office/officeart/2005/8/layout/vList5"/>
    <dgm:cxn modelId="{602EA451-306A-4866-B218-BC8ADEBF8E37}" srcId="{5366FE5C-9442-481E-8173-8E0BCF1F448C}" destId="{352EB881-5454-4FFE-9FC1-76ACA43A21B4}" srcOrd="1" destOrd="0" parTransId="{2E2CEE2A-DF8B-45E7-9C5B-F1388C987E1D}" sibTransId="{D3E54504-A8C8-4D33-9436-A6D3F0518BF4}"/>
    <dgm:cxn modelId="{83FCC254-6768-4DB7-8091-6E540799DBB1}" type="presOf" srcId="{2BC3B97A-919F-4C81-92E5-1CAC87C75CDC}" destId="{87D50D56-4C22-4D87-A167-AF121ED3AF58}" srcOrd="0" destOrd="1" presId="urn:microsoft.com/office/officeart/2005/8/layout/vList5"/>
    <dgm:cxn modelId="{1C1C4E86-AACC-499D-ABC0-5BEE12FF5B8E}" type="presOf" srcId="{5366FE5C-9442-481E-8173-8E0BCF1F448C}" destId="{EAC9EF43-0166-4CC2-9E48-8CB30D7BE3B1}" srcOrd="0" destOrd="0" presId="urn:microsoft.com/office/officeart/2005/8/layout/vList5"/>
    <dgm:cxn modelId="{0D918E8A-4F43-4B12-BD61-532F2D60B645}" type="presOf" srcId="{B30F41DC-11F9-44A8-B2C6-A6241696ABE2}" destId="{9B560DBC-F7D6-4128-A932-4A267B1EFF0B}" srcOrd="0" destOrd="2" presId="urn:microsoft.com/office/officeart/2005/8/layout/vList5"/>
    <dgm:cxn modelId="{F5D2E28A-1D72-4AF0-B711-8EBEB3D63339}" type="presOf" srcId="{06439C5F-B727-4F4B-B7A5-60AF34879CBD}" destId="{FF9F8F05-E4EC-4DAC-9780-8889228B424A}" srcOrd="0" destOrd="0" presId="urn:microsoft.com/office/officeart/2005/8/layout/vList5"/>
    <dgm:cxn modelId="{BD8A519C-5568-4F86-9BD1-48EEC30364D5}" srcId="{6332B123-D696-4BED-B6E0-FAA1F2FF9D58}" destId="{376BE050-3F10-489A-A919-101BDA7744C0}" srcOrd="3" destOrd="0" parTransId="{2B018DF7-C63F-453C-9631-DECD5AC29AF5}" sibTransId="{ADC1E0A2-D05D-4AEA-81C8-2E4A12AD6EA0}"/>
    <dgm:cxn modelId="{18F6B49C-EA06-497B-ADDA-AF38D6222DCC}" srcId="{06439C5F-B727-4F4B-B7A5-60AF34879CBD}" destId="{6332B123-D696-4BED-B6E0-FAA1F2FF9D58}" srcOrd="0" destOrd="0" parTransId="{4DFD6546-FF29-4866-A90D-5AA33679144E}" sibTransId="{AA1F4396-28F9-4E38-8E40-097F7F8542FB}"/>
    <dgm:cxn modelId="{4BB02EAF-C739-4517-A844-5CBDF424124F}" type="presOf" srcId="{34DD31BD-4394-4926-AD6F-74BD86705DF9}" destId="{1964890A-3890-484C-AAD0-F0A23393A27E}" srcOrd="0" destOrd="0" presId="urn:microsoft.com/office/officeart/2005/8/layout/vList5"/>
    <dgm:cxn modelId="{D82EE5B3-1D46-497B-AA21-3F0D9E5E6151}" srcId="{66464C7E-8FE8-485C-978B-CCA54962B667}" destId="{DA1B8434-2828-43A5-8658-F93D0FBC96D6}" srcOrd="3" destOrd="0" parTransId="{EC0939E2-4954-4394-BBED-8C9BE3277290}" sibTransId="{ED1A4C84-6C6D-492D-8586-766984B6C6A2}"/>
    <dgm:cxn modelId="{B9FB8BBF-1588-411C-8752-EED0A40D4FB9}" type="presOf" srcId="{E6029FB3-499E-4938-B19E-DFE1300959FF}" destId="{1964890A-3890-484C-AAD0-F0A23393A27E}" srcOrd="0" destOrd="2" presId="urn:microsoft.com/office/officeart/2005/8/layout/vList5"/>
    <dgm:cxn modelId="{98134CC2-CCC2-4157-942D-83D295930E93}" srcId="{5366FE5C-9442-481E-8173-8E0BCF1F448C}" destId="{3EA06AFD-3201-42F1-B500-781412CA0C3D}" srcOrd="0" destOrd="0" parTransId="{75283A80-16C7-46FD-84EE-5164C5D163DB}" sibTransId="{5C5D456D-E67A-429C-AE5A-0A1A6EA56471}"/>
    <dgm:cxn modelId="{A5194BC4-ABA3-44F3-96EE-1FABF9DC66E2}" srcId="{06439C5F-B727-4F4B-B7A5-60AF34879CBD}" destId="{66464C7E-8FE8-485C-978B-CCA54962B667}" srcOrd="2" destOrd="0" parTransId="{4B6DAD33-231E-4666-8E7F-34CCB0B68DEF}" sibTransId="{8C7CAD2F-6142-43AA-ABC5-5AB37E37F058}"/>
    <dgm:cxn modelId="{9BD80FCE-086E-49DC-B611-5C1947E1AA4C}" srcId="{6332B123-D696-4BED-B6E0-FAA1F2FF9D58}" destId="{34DD31BD-4394-4926-AD6F-74BD86705DF9}" srcOrd="0" destOrd="0" parTransId="{FC41CC91-FE70-4CB9-A38F-A9B354D1723F}" sibTransId="{7EEE20E3-D6FD-49FC-B019-C74FE0BB700A}"/>
    <dgm:cxn modelId="{05265AD8-0731-4081-8F53-6C1D33C00F65}" srcId="{6332B123-D696-4BED-B6E0-FAA1F2FF9D58}" destId="{E6029FB3-499E-4938-B19E-DFE1300959FF}" srcOrd="2" destOrd="0" parTransId="{391472EE-051B-4286-8B2F-FB43167A7A57}" sibTransId="{9236B6B6-26D6-4B47-9589-F22C156FB7CE}"/>
    <dgm:cxn modelId="{F69B15DE-D27C-46A9-ACB4-A2F916FF8FA1}" type="presOf" srcId="{3E3BCFF6-0B25-4A07-931B-03470B7F18AD}" destId="{1964890A-3890-484C-AAD0-F0A23393A27E}" srcOrd="0" destOrd="1" presId="urn:microsoft.com/office/officeart/2005/8/layout/vList5"/>
    <dgm:cxn modelId="{DBE8E4E8-DFCD-48A0-9E57-4AA263F074BF}" srcId="{66464C7E-8FE8-485C-978B-CCA54962B667}" destId="{2BC3B97A-919F-4C81-92E5-1CAC87C75CDC}" srcOrd="1" destOrd="0" parTransId="{82784554-80CB-4A9F-8DD1-8E84F93DCA5B}" sibTransId="{DF7A086F-59B7-44FC-92F8-2341E7FE66F7}"/>
    <dgm:cxn modelId="{A24406BC-99FD-420C-836D-CC8130EE2487}" type="presParOf" srcId="{FF9F8F05-E4EC-4DAC-9780-8889228B424A}" destId="{86D2ADCA-8F20-4500-99C3-D55B0FB27FE8}" srcOrd="0" destOrd="0" presId="urn:microsoft.com/office/officeart/2005/8/layout/vList5"/>
    <dgm:cxn modelId="{2BB57CBE-A806-4296-B360-87594CBE8997}" type="presParOf" srcId="{86D2ADCA-8F20-4500-99C3-D55B0FB27FE8}" destId="{3D4D011E-7677-4949-AC5E-19B328CE9846}" srcOrd="0" destOrd="0" presId="urn:microsoft.com/office/officeart/2005/8/layout/vList5"/>
    <dgm:cxn modelId="{073E3A35-D050-4047-B1E2-ACA1ABD46737}" type="presParOf" srcId="{86D2ADCA-8F20-4500-99C3-D55B0FB27FE8}" destId="{1964890A-3890-484C-AAD0-F0A23393A27E}" srcOrd="1" destOrd="0" presId="urn:microsoft.com/office/officeart/2005/8/layout/vList5"/>
    <dgm:cxn modelId="{79A65BB9-45BE-4CF4-BD68-DA6791166C78}" type="presParOf" srcId="{FF9F8F05-E4EC-4DAC-9780-8889228B424A}" destId="{BC4736EE-1996-4BEE-A05D-4F91BF65F338}" srcOrd="1" destOrd="0" presId="urn:microsoft.com/office/officeart/2005/8/layout/vList5"/>
    <dgm:cxn modelId="{597398D8-A983-47C6-A792-8B0D841D28EC}" type="presParOf" srcId="{FF9F8F05-E4EC-4DAC-9780-8889228B424A}" destId="{E86B8C1A-EB81-4193-871C-D952857066DB}" srcOrd="2" destOrd="0" presId="urn:microsoft.com/office/officeart/2005/8/layout/vList5"/>
    <dgm:cxn modelId="{7C084CB0-BBB0-412D-88D6-4A486BF96E2C}" type="presParOf" srcId="{E86B8C1A-EB81-4193-871C-D952857066DB}" destId="{EAC9EF43-0166-4CC2-9E48-8CB30D7BE3B1}" srcOrd="0" destOrd="0" presId="urn:microsoft.com/office/officeart/2005/8/layout/vList5"/>
    <dgm:cxn modelId="{27FEDDD6-27B3-493A-8784-0AAB738E0450}" type="presParOf" srcId="{E86B8C1A-EB81-4193-871C-D952857066DB}" destId="{9B560DBC-F7D6-4128-A932-4A267B1EFF0B}" srcOrd="1" destOrd="0" presId="urn:microsoft.com/office/officeart/2005/8/layout/vList5"/>
    <dgm:cxn modelId="{27A64C08-939B-467E-A95B-EBAFBD7262BD}" type="presParOf" srcId="{FF9F8F05-E4EC-4DAC-9780-8889228B424A}" destId="{0DB9C11A-8D56-4B10-A889-961FE0DA3466}" srcOrd="3" destOrd="0" presId="urn:microsoft.com/office/officeart/2005/8/layout/vList5"/>
    <dgm:cxn modelId="{17A576A3-8225-4E2B-AF06-DB3A50421077}" type="presParOf" srcId="{FF9F8F05-E4EC-4DAC-9780-8889228B424A}" destId="{0FE07A9E-4AC0-442F-9308-84EDD0B39E8E}" srcOrd="4" destOrd="0" presId="urn:microsoft.com/office/officeart/2005/8/layout/vList5"/>
    <dgm:cxn modelId="{34141798-29B3-42FB-BA13-0FF300D2867D}" type="presParOf" srcId="{0FE07A9E-4AC0-442F-9308-84EDD0B39E8E}" destId="{08AA8B4D-1EFE-4C41-8998-B3878199CFBE}" srcOrd="0" destOrd="0" presId="urn:microsoft.com/office/officeart/2005/8/layout/vList5"/>
    <dgm:cxn modelId="{532C989F-F5CF-4447-8BD2-01B305EC9296}" type="presParOf" srcId="{0FE07A9E-4AC0-442F-9308-84EDD0B39E8E}" destId="{87D50D56-4C22-4D87-A167-AF121ED3AF5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439C5F-B727-4F4B-B7A5-60AF34879CBD}"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GB"/>
        </a:p>
      </dgm:t>
    </dgm:pt>
    <dgm:pt modelId="{6332B123-D696-4BED-B6E0-FAA1F2FF9D58}">
      <dgm:prSet phldrT="[Text]"/>
      <dgm:spPr/>
      <dgm:t>
        <a:bodyPr/>
        <a:lstStyle/>
        <a:p>
          <a:r>
            <a:rPr lang="en-GB" dirty="0"/>
            <a:t>Anatomy</a:t>
          </a:r>
        </a:p>
      </dgm:t>
    </dgm:pt>
    <dgm:pt modelId="{4DFD6546-FF29-4866-A90D-5AA33679144E}" type="parTrans" cxnId="{18F6B49C-EA06-497B-ADDA-AF38D6222DCC}">
      <dgm:prSet/>
      <dgm:spPr/>
      <dgm:t>
        <a:bodyPr/>
        <a:lstStyle/>
        <a:p>
          <a:endParaRPr lang="en-GB"/>
        </a:p>
      </dgm:t>
    </dgm:pt>
    <dgm:pt modelId="{AA1F4396-28F9-4E38-8E40-097F7F8542FB}" type="sibTrans" cxnId="{18F6B49C-EA06-497B-ADDA-AF38D6222DCC}">
      <dgm:prSet/>
      <dgm:spPr/>
      <dgm:t>
        <a:bodyPr/>
        <a:lstStyle/>
        <a:p>
          <a:endParaRPr lang="en-GB"/>
        </a:p>
      </dgm:t>
    </dgm:pt>
    <dgm:pt modelId="{34DD31BD-4394-4926-AD6F-74BD86705DF9}">
      <dgm:prSet phldrT="[Text]" custT="1"/>
      <dgm:spPr/>
      <dgm:t>
        <a:bodyPr/>
        <a:lstStyle/>
        <a:p>
          <a:r>
            <a:rPr lang="en-GB" sz="1600" dirty="0"/>
            <a:t>Normal – knee joint</a:t>
          </a:r>
        </a:p>
      </dgm:t>
    </dgm:pt>
    <dgm:pt modelId="{FC41CC91-FE70-4CB9-A38F-A9B354D1723F}" type="parTrans" cxnId="{9BD80FCE-086E-49DC-B611-5C1947E1AA4C}">
      <dgm:prSet/>
      <dgm:spPr/>
      <dgm:t>
        <a:bodyPr/>
        <a:lstStyle/>
        <a:p>
          <a:endParaRPr lang="en-GB"/>
        </a:p>
      </dgm:t>
    </dgm:pt>
    <dgm:pt modelId="{7EEE20E3-D6FD-49FC-B019-C74FE0BB700A}" type="sibTrans" cxnId="{9BD80FCE-086E-49DC-B611-5C1947E1AA4C}">
      <dgm:prSet/>
      <dgm:spPr/>
      <dgm:t>
        <a:bodyPr/>
        <a:lstStyle/>
        <a:p>
          <a:endParaRPr lang="en-GB"/>
        </a:p>
      </dgm:t>
    </dgm:pt>
    <dgm:pt modelId="{3E3BCFF6-0B25-4A07-931B-03470B7F18AD}">
      <dgm:prSet phldrT="[Text]" custT="1"/>
      <dgm:spPr/>
      <dgm:t>
        <a:bodyPr/>
        <a:lstStyle/>
        <a:p>
          <a:r>
            <a:rPr lang="en-GB" sz="1600" dirty="0"/>
            <a:t>Abnormal – ganglion cyst</a:t>
          </a:r>
        </a:p>
      </dgm:t>
    </dgm:pt>
    <dgm:pt modelId="{92557521-8F35-4BE0-BC02-817D219F4BE0}" type="parTrans" cxnId="{6CAD794E-6BFD-4E18-8DC6-A7E3F7EA72A7}">
      <dgm:prSet/>
      <dgm:spPr/>
      <dgm:t>
        <a:bodyPr/>
        <a:lstStyle/>
        <a:p>
          <a:endParaRPr lang="en-GB"/>
        </a:p>
      </dgm:t>
    </dgm:pt>
    <dgm:pt modelId="{0EB86A7D-F51E-4ABB-8DD3-5616F00485E5}" type="sibTrans" cxnId="{6CAD794E-6BFD-4E18-8DC6-A7E3F7EA72A7}">
      <dgm:prSet/>
      <dgm:spPr/>
      <dgm:t>
        <a:bodyPr/>
        <a:lstStyle/>
        <a:p>
          <a:endParaRPr lang="en-GB"/>
        </a:p>
      </dgm:t>
    </dgm:pt>
    <dgm:pt modelId="{5366FE5C-9442-481E-8173-8E0BCF1F448C}">
      <dgm:prSet phldrT="[Text]"/>
      <dgm:spPr/>
      <dgm:t>
        <a:bodyPr/>
        <a:lstStyle/>
        <a:p>
          <a:r>
            <a:rPr lang="en-GB" dirty="0"/>
            <a:t>Observations</a:t>
          </a:r>
        </a:p>
      </dgm:t>
    </dgm:pt>
    <dgm:pt modelId="{BA24D2FB-5DAF-498C-8FE4-24A0B2B4E726}" type="parTrans" cxnId="{F1B5CA70-63FB-49B2-B7EF-D6168C17D337}">
      <dgm:prSet/>
      <dgm:spPr/>
      <dgm:t>
        <a:bodyPr/>
        <a:lstStyle/>
        <a:p>
          <a:endParaRPr lang="en-GB"/>
        </a:p>
      </dgm:t>
    </dgm:pt>
    <dgm:pt modelId="{D39EFBAC-1C03-405C-B430-CB2B2E14A4D9}" type="sibTrans" cxnId="{F1B5CA70-63FB-49B2-B7EF-D6168C17D337}">
      <dgm:prSet/>
      <dgm:spPr/>
      <dgm:t>
        <a:bodyPr/>
        <a:lstStyle/>
        <a:p>
          <a:endParaRPr lang="en-GB"/>
        </a:p>
      </dgm:t>
    </dgm:pt>
    <dgm:pt modelId="{3EA06AFD-3201-42F1-B500-781412CA0C3D}">
      <dgm:prSet phldrT="[Text]" custT="1"/>
      <dgm:spPr/>
      <dgm:t>
        <a:bodyPr/>
        <a:lstStyle/>
        <a:p>
          <a:r>
            <a:rPr lang="en-GB" sz="1600" dirty="0"/>
            <a:t>Vital signs – blood pressure</a:t>
          </a:r>
        </a:p>
      </dgm:t>
    </dgm:pt>
    <dgm:pt modelId="{75283A80-16C7-46FD-84EE-5164C5D163DB}" type="parTrans" cxnId="{98134CC2-CCC2-4157-942D-83D295930E93}">
      <dgm:prSet/>
      <dgm:spPr/>
      <dgm:t>
        <a:bodyPr/>
        <a:lstStyle/>
        <a:p>
          <a:endParaRPr lang="en-GB"/>
        </a:p>
      </dgm:t>
    </dgm:pt>
    <dgm:pt modelId="{5C5D456D-E67A-429C-AE5A-0A1A6EA56471}" type="sibTrans" cxnId="{98134CC2-CCC2-4157-942D-83D295930E93}">
      <dgm:prSet/>
      <dgm:spPr/>
      <dgm:t>
        <a:bodyPr/>
        <a:lstStyle/>
        <a:p>
          <a:endParaRPr lang="en-GB"/>
        </a:p>
      </dgm:t>
    </dgm:pt>
    <dgm:pt modelId="{352EB881-5454-4FFE-9FC1-76ACA43A21B4}">
      <dgm:prSet phldrT="[Text]" custT="1"/>
      <dgm:spPr/>
      <dgm:t>
        <a:bodyPr/>
        <a:lstStyle/>
        <a:p>
          <a:r>
            <a:rPr lang="en-GB" sz="1600" dirty="0"/>
            <a:t>Body product observable – colour of urine</a:t>
          </a:r>
        </a:p>
      </dgm:t>
    </dgm:pt>
    <dgm:pt modelId="{2E2CEE2A-DF8B-45E7-9C5B-F1388C987E1D}" type="parTrans" cxnId="{602EA451-306A-4866-B218-BC8ADEBF8E37}">
      <dgm:prSet/>
      <dgm:spPr/>
      <dgm:t>
        <a:bodyPr/>
        <a:lstStyle/>
        <a:p>
          <a:endParaRPr lang="en-GB"/>
        </a:p>
      </dgm:t>
    </dgm:pt>
    <dgm:pt modelId="{D3E54504-A8C8-4D33-9436-A6D3F0518BF4}" type="sibTrans" cxnId="{602EA451-306A-4866-B218-BC8ADEBF8E37}">
      <dgm:prSet/>
      <dgm:spPr/>
      <dgm:t>
        <a:bodyPr/>
        <a:lstStyle/>
        <a:p>
          <a:endParaRPr lang="en-GB"/>
        </a:p>
      </dgm:t>
    </dgm:pt>
    <dgm:pt modelId="{66464C7E-8FE8-485C-978B-CCA54962B667}">
      <dgm:prSet phldrT="[Text]"/>
      <dgm:spPr/>
      <dgm:t>
        <a:bodyPr/>
        <a:lstStyle/>
        <a:p>
          <a:r>
            <a:rPr lang="en-GB" dirty="0"/>
            <a:t>Products</a:t>
          </a:r>
        </a:p>
      </dgm:t>
    </dgm:pt>
    <dgm:pt modelId="{4B6DAD33-231E-4666-8E7F-34CCB0B68DEF}" type="parTrans" cxnId="{A5194BC4-ABA3-44F3-96EE-1FABF9DC66E2}">
      <dgm:prSet/>
      <dgm:spPr/>
      <dgm:t>
        <a:bodyPr/>
        <a:lstStyle/>
        <a:p>
          <a:endParaRPr lang="en-GB"/>
        </a:p>
      </dgm:t>
    </dgm:pt>
    <dgm:pt modelId="{8C7CAD2F-6142-43AA-ABC5-5AB37E37F058}" type="sibTrans" cxnId="{A5194BC4-ABA3-44F3-96EE-1FABF9DC66E2}">
      <dgm:prSet/>
      <dgm:spPr/>
      <dgm:t>
        <a:bodyPr/>
        <a:lstStyle/>
        <a:p>
          <a:endParaRPr lang="en-GB"/>
        </a:p>
      </dgm:t>
    </dgm:pt>
    <dgm:pt modelId="{410A9BA7-25AA-4AC6-AF6C-C214F844E1CC}">
      <dgm:prSet phldrT="[Text]" custT="1"/>
      <dgm:spPr/>
      <dgm:t>
        <a:bodyPr/>
        <a:lstStyle/>
        <a:p>
          <a:r>
            <a:rPr lang="en-GB" sz="1600" dirty="0"/>
            <a:t>Drugs – paracetamol </a:t>
          </a:r>
        </a:p>
      </dgm:t>
    </dgm:pt>
    <dgm:pt modelId="{1BDB9A4E-D6A1-4B39-ACA5-913B8D8F84C2}" type="parTrans" cxnId="{6F8A7461-B0C8-460E-B1AE-9BFD5A4385CF}">
      <dgm:prSet/>
      <dgm:spPr/>
      <dgm:t>
        <a:bodyPr/>
        <a:lstStyle/>
        <a:p>
          <a:endParaRPr lang="en-GB"/>
        </a:p>
      </dgm:t>
    </dgm:pt>
    <dgm:pt modelId="{FF003A11-FAF3-46E9-9B9F-9BF34CA9BB85}" type="sibTrans" cxnId="{6F8A7461-B0C8-460E-B1AE-9BFD5A4385CF}">
      <dgm:prSet/>
      <dgm:spPr/>
      <dgm:t>
        <a:bodyPr/>
        <a:lstStyle/>
        <a:p>
          <a:endParaRPr lang="en-GB"/>
        </a:p>
      </dgm:t>
    </dgm:pt>
    <dgm:pt modelId="{2BC3B97A-919F-4C81-92E5-1CAC87C75CDC}">
      <dgm:prSet phldrT="[Text]" custT="1"/>
      <dgm:spPr/>
      <dgm:t>
        <a:bodyPr/>
        <a:lstStyle/>
        <a:p>
          <a:r>
            <a:rPr lang="en-GB" sz="1600" dirty="0"/>
            <a:t>Substances – latex </a:t>
          </a:r>
        </a:p>
      </dgm:t>
    </dgm:pt>
    <dgm:pt modelId="{82784554-80CB-4A9F-8DD1-8E84F93DCA5B}" type="parTrans" cxnId="{DBE8E4E8-DFCD-48A0-9E57-4AA263F074BF}">
      <dgm:prSet/>
      <dgm:spPr/>
      <dgm:t>
        <a:bodyPr/>
        <a:lstStyle/>
        <a:p>
          <a:endParaRPr lang="en-GB"/>
        </a:p>
      </dgm:t>
    </dgm:pt>
    <dgm:pt modelId="{DF7A086F-59B7-44FC-92F8-2341E7FE66F7}" type="sibTrans" cxnId="{DBE8E4E8-DFCD-48A0-9E57-4AA263F074BF}">
      <dgm:prSet/>
      <dgm:spPr/>
      <dgm:t>
        <a:bodyPr/>
        <a:lstStyle/>
        <a:p>
          <a:endParaRPr lang="en-GB"/>
        </a:p>
      </dgm:t>
    </dgm:pt>
    <dgm:pt modelId="{D5A433B1-0C25-4102-A896-8F07FC341740}">
      <dgm:prSet phldrT="[Text]" custT="1"/>
      <dgm:spPr/>
      <dgm:t>
        <a:bodyPr/>
        <a:lstStyle/>
        <a:p>
          <a:r>
            <a:rPr lang="en-GB" sz="1600" dirty="0"/>
            <a:t>Devices – bedpan </a:t>
          </a:r>
        </a:p>
      </dgm:t>
    </dgm:pt>
    <dgm:pt modelId="{EF63F3A3-2E9F-4549-9D90-97E6801573F1}" type="parTrans" cxnId="{3ED05524-E70C-404D-8FE4-30356A1792B0}">
      <dgm:prSet/>
      <dgm:spPr/>
      <dgm:t>
        <a:bodyPr/>
        <a:lstStyle/>
        <a:p>
          <a:endParaRPr lang="en-GB"/>
        </a:p>
      </dgm:t>
    </dgm:pt>
    <dgm:pt modelId="{E79E2640-654D-45D2-9575-54148B4F4FDB}" type="sibTrans" cxnId="{3ED05524-E70C-404D-8FE4-30356A1792B0}">
      <dgm:prSet/>
      <dgm:spPr/>
      <dgm:t>
        <a:bodyPr/>
        <a:lstStyle/>
        <a:p>
          <a:endParaRPr lang="en-GB"/>
        </a:p>
      </dgm:t>
    </dgm:pt>
    <dgm:pt modelId="{E6029FB3-499E-4938-B19E-DFE1300959FF}">
      <dgm:prSet phldrT="[Text]" custT="1"/>
      <dgm:spPr/>
      <dgm:t>
        <a:bodyPr/>
        <a:lstStyle/>
        <a:p>
          <a:r>
            <a:rPr lang="en-GB" sz="1600" dirty="0"/>
            <a:t>Lesions – bony callus</a:t>
          </a:r>
        </a:p>
      </dgm:t>
    </dgm:pt>
    <dgm:pt modelId="{9236B6B6-26D6-4B47-9589-F22C156FB7CE}" type="sibTrans" cxnId="{05265AD8-0731-4081-8F53-6C1D33C00F65}">
      <dgm:prSet/>
      <dgm:spPr/>
      <dgm:t>
        <a:bodyPr/>
        <a:lstStyle/>
        <a:p>
          <a:endParaRPr lang="en-GB"/>
        </a:p>
      </dgm:t>
    </dgm:pt>
    <dgm:pt modelId="{391472EE-051B-4286-8B2F-FB43167A7A57}" type="parTrans" cxnId="{05265AD8-0731-4081-8F53-6C1D33C00F65}">
      <dgm:prSet/>
      <dgm:spPr/>
      <dgm:t>
        <a:bodyPr/>
        <a:lstStyle/>
        <a:p>
          <a:endParaRPr lang="en-GB"/>
        </a:p>
      </dgm:t>
    </dgm:pt>
    <dgm:pt modelId="{C61BC932-9CB5-4484-88DA-0CB34D78DDCE}">
      <dgm:prSet phldrT="[Text]" custT="1"/>
      <dgm:spPr/>
      <dgm:t>
        <a:bodyPr/>
        <a:lstStyle/>
        <a:p>
          <a:r>
            <a:rPr lang="en-GB" sz="1600" dirty="0"/>
            <a:t>Values - present</a:t>
          </a:r>
        </a:p>
      </dgm:t>
    </dgm:pt>
    <dgm:pt modelId="{C11ADE06-032C-49B4-AE1F-A04D04E5B0D6}" type="parTrans" cxnId="{162E3BB3-F225-46D2-A655-725934A1B421}">
      <dgm:prSet/>
      <dgm:spPr/>
      <dgm:t>
        <a:bodyPr/>
        <a:lstStyle/>
        <a:p>
          <a:endParaRPr lang="en-GB"/>
        </a:p>
      </dgm:t>
    </dgm:pt>
    <dgm:pt modelId="{0FAF713F-2832-4179-AE45-D326CE480D99}" type="sibTrans" cxnId="{162E3BB3-F225-46D2-A655-725934A1B421}">
      <dgm:prSet/>
      <dgm:spPr/>
      <dgm:t>
        <a:bodyPr/>
        <a:lstStyle/>
        <a:p>
          <a:endParaRPr lang="en-GB"/>
        </a:p>
      </dgm:t>
    </dgm:pt>
    <dgm:pt modelId="{FF9F8F05-E4EC-4DAC-9780-8889228B424A}" type="pres">
      <dgm:prSet presAssocID="{06439C5F-B727-4F4B-B7A5-60AF34879CBD}" presName="Name0" presStyleCnt="0">
        <dgm:presLayoutVars>
          <dgm:dir/>
          <dgm:animLvl val="lvl"/>
          <dgm:resizeHandles val="exact"/>
        </dgm:presLayoutVars>
      </dgm:prSet>
      <dgm:spPr/>
    </dgm:pt>
    <dgm:pt modelId="{86D2ADCA-8F20-4500-99C3-D55B0FB27FE8}" type="pres">
      <dgm:prSet presAssocID="{6332B123-D696-4BED-B6E0-FAA1F2FF9D58}" presName="linNode" presStyleCnt="0"/>
      <dgm:spPr/>
    </dgm:pt>
    <dgm:pt modelId="{3D4D011E-7677-4949-AC5E-19B328CE9846}" type="pres">
      <dgm:prSet presAssocID="{6332B123-D696-4BED-B6E0-FAA1F2FF9D58}" presName="parentText" presStyleLbl="node1" presStyleIdx="0" presStyleCnt="3" custScaleX="63039" custLinFactNeighborX="-9494">
        <dgm:presLayoutVars>
          <dgm:chMax val="1"/>
          <dgm:bulletEnabled val="1"/>
        </dgm:presLayoutVars>
      </dgm:prSet>
      <dgm:spPr/>
    </dgm:pt>
    <dgm:pt modelId="{1964890A-3890-484C-AAD0-F0A23393A27E}" type="pres">
      <dgm:prSet presAssocID="{6332B123-D696-4BED-B6E0-FAA1F2FF9D58}" presName="descendantText" presStyleLbl="alignAccFollowNode1" presStyleIdx="0" presStyleCnt="3" custLinFactNeighborX="-16920">
        <dgm:presLayoutVars>
          <dgm:bulletEnabled val="1"/>
        </dgm:presLayoutVars>
      </dgm:prSet>
      <dgm:spPr/>
    </dgm:pt>
    <dgm:pt modelId="{BC4736EE-1996-4BEE-A05D-4F91BF65F338}" type="pres">
      <dgm:prSet presAssocID="{AA1F4396-28F9-4E38-8E40-097F7F8542FB}" presName="sp" presStyleCnt="0"/>
      <dgm:spPr/>
    </dgm:pt>
    <dgm:pt modelId="{E86B8C1A-EB81-4193-871C-D952857066DB}" type="pres">
      <dgm:prSet presAssocID="{5366FE5C-9442-481E-8173-8E0BCF1F448C}" presName="linNode" presStyleCnt="0"/>
      <dgm:spPr/>
    </dgm:pt>
    <dgm:pt modelId="{EAC9EF43-0166-4CC2-9E48-8CB30D7BE3B1}" type="pres">
      <dgm:prSet presAssocID="{5366FE5C-9442-481E-8173-8E0BCF1F448C}" presName="parentText" presStyleLbl="node1" presStyleIdx="1" presStyleCnt="3" custScaleX="63039" custLinFactNeighborX="-9494">
        <dgm:presLayoutVars>
          <dgm:chMax val="1"/>
          <dgm:bulletEnabled val="1"/>
        </dgm:presLayoutVars>
      </dgm:prSet>
      <dgm:spPr/>
    </dgm:pt>
    <dgm:pt modelId="{9B560DBC-F7D6-4128-A932-4A267B1EFF0B}" type="pres">
      <dgm:prSet presAssocID="{5366FE5C-9442-481E-8173-8E0BCF1F448C}" presName="descendantText" presStyleLbl="alignAccFollowNode1" presStyleIdx="1" presStyleCnt="3" custLinFactNeighborX="-16920">
        <dgm:presLayoutVars>
          <dgm:bulletEnabled val="1"/>
        </dgm:presLayoutVars>
      </dgm:prSet>
      <dgm:spPr/>
    </dgm:pt>
    <dgm:pt modelId="{0DB9C11A-8D56-4B10-A889-961FE0DA3466}" type="pres">
      <dgm:prSet presAssocID="{D39EFBAC-1C03-405C-B430-CB2B2E14A4D9}" presName="sp" presStyleCnt="0"/>
      <dgm:spPr/>
    </dgm:pt>
    <dgm:pt modelId="{0FE07A9E-4AC0-442F-9308-84EDD0B39E8E}" type="pres">
      <dgm:prSet presAssocID="{66464C7E-8FE8-485C-978B-CCA54962B667}" presName="linNode" presStyleCnt="0"/>
      <dgm:spPr/>
    </dgm:pt>
    <dgm:pt modelId="{08AA8B4D-1EFE-4C41-8998-B3878199CFBE}" type="pres">
      <dgm:prSet presAssocID="{66464C7E-8FE8-485C-978B-CCA54962B667}" presName="parentText" presStyleLbl="node1" presStyleIdx="2" presStyleCnt="3" custScaleX="63039" custLinFactNeighborX="-9494">
        <dgm:presLayoutVars>
          <dgm:chMax val="1"/>
          <dgm:bulletEnabled val="1"/>
        </dgm:presLayoutVars>
      </dgm:prSet>
      <dgm:spPr/>
    </dgm:pt>
    <dgm:pt modelId="{87D50D56-4C22-4D87-A167-AF121ED3AF58}" type="pres">
      <dgm:prSet presAssocID="{66464C7E-8FE8-485C-978B-CCA54962B667}" presName="descendantText" presStyleLbl="alignAccFollowNode1" presStyleIdx="2" presStyleCnt="3" custLinFactNeighborX="-16920">
        <dgm:presLayoutVars>
          <dgm:bulletEnabled val="1"/>
        </dgm:presLayoutVars>
      </dgm:prSet>
      <dgm:spPr/>
    </dgm:pt>
  </dgm:ptLst>
  <dgm:cxnLst>
    <dgm:cxn modelId="{97C0180F-C5EC-4C20-91B9-C9DD411BC40F}" type="presOf" srcId="{410A9BA7-25AA-4AC6-AF6C-C214F844E1CC}" destId="{87D50D56-4C22-4D87-A167-AF121ED3AF58}" srcOrd="0" destOrd="0" presId="urn:microsoft.com/office/officeart/2005/8/layout/vList5"/>
    <dgm:cxn modelId="{07DCC412-658A-4EB1-889D-479EA2D10342}" type="presOf" srcId="{66464C7E-8FE8-485C-978B-CCA54962B667}" destId="{08AA8B4D-1EFE-4C41-8998-B3878199CFBE}" srcOrd="0" destOrd="0" presId="urn:microsoft.com/office/officeart/2005/8/layout/vList5"/>
    <dgm:cxn modelId="{3ED05524-E70C-404D-8FE4-30356A1792B0}" srcId="{66464C7E-8FE8-485C-978B-CCA54962B667}" destId="{D5A433B1-0C25-4102-A896-8F07FC341740}" srcOrd="2" destOrd="0" parTransId="{EF63F3A3-2E9F-4549-9D90-97E6801573F1}" sibTransId="{E79E2640-654D-45D2-9575-54148B4F4FDB}"/>
    <dgm:cxn modelId="{EFBDC625-1C8B-486D-8873-7D269DECB5FD}" type="presOf" srcId="{6332B123-D696-4BED-B6E0-FAA1F2FF9D58}" destId="{3D4D011E-7677-4949-AC5E-19B328CE9846}" srcOrd="0" destOrd="0" presId="urn:microsoft.com/office/officeart/2005/8/layout/vList5"/>
    <dgm:cxn modelId="{6F8A7461-B0C8-460E-B1AE-9BFD5A4385CF}" srcId="{66464C7E-8FE8-485C-978B-CCA54962B667}" destId="{410A9BA7-25AA-4AC6-AF6C-C214F844E1CC}" srcOrd="0" destOrd="0" parTransId="{1BDB9A4E-D6A1-4B39-ACA5-913B8D8F84C2}" sibTransId="{FF003A11-FAF3-46E9-9B9F-9BF34CA9BB85}"/>
    <dgm:cxn modelId="{6CAD794E-6BFD-4E18-8DC6-A7E3F7EA72A7}" srcId="{6332B123-D696-4BED-B6E0-FAA1F2FF9D58}" destId="{3E3BCFF6-0B25-4A07-931B-03470B7F18AD}" srcOrd="1" destOrd="0" parTransId="{92557521-8F35-4BE0-BC02-817D219F4BE0}" sibTransId="{0EB86A7D-F51E-4ABB-8DD3-5616F00485E5}"/>
    <dgm:cxn modelId="{F1B5CA70-63FB-49B2-B7EF-D6168C17D337}" srcId="{06439C5F-B727-4F4B-B7A5-60AF34879CBD}" destId="{5366FE5C-9442-481E-8173-8E0BCF1F448C}" srcOrd="1" destOrd="0" parTransId="{BA24D2FB-5DAF-498C-8FE4-24A0B2B4E726}" sibTransId="{D39EFBAC-1C03-405C-B430-CB2B2E14A4D9}"/>
    <dgm:cxn modelId="{016D5051-B096-4905-8AE4-6162ED0176B2}" type="presOf" srcId="{D5A433B1-0C25-4102-A896-8F07FC341740}" destId="{87D50D56-4C22-4D87-A167-AF121ED3AF58}" srcOrd="0" destOrd="2" presId="urn:microsoft.com/office/officeart/2005/8/layout/vList5"/>
    <dgm:cxn modelId="{602EA451-306A-4866-B218-BC8ADEBF8E37}" srcId="{5366FE5C-9442-481E-8173-8E0BCF1F448C}" destId="{352EB881-5454-4FFE-9FC1-76ACA43A21B4}" srcOrd="1" destOrd="0" parTransId="{2E2CEE2A-DF8B-45E7-9C5B-F1388C987E1D}" sibTransId="{D3E54504-A8C8-4D33-9436-A6D3F0518BF4}"/>
    <dgm:cxn modelId="{18F6B49C-EA06-497B-ADDA-AF38D6222DCC}" srcId="{06439C5F-B727-4F4B-B7A5-60AF34879CBD}" destId="{6332B123-D696-4BED-B6E0-FAA1F2FF9D58}" srcOrd="0" destOrd="0" parTransId="{4DFD6546-FF29-4866-A90D-5AA33679144E}" sibTransId="{AA1F4396-28F9-4E38-8E40-097F7F8542FB}"/>
    <dgm:cxn modelId="{69EE8BA9-3CD7-4590-ACFB-7BE030B90F2D}" type="presOf" srcId="{C61BC932-9CB5-4484-88DA-0CB34D78DDCE}" destId="{9B560DBC-F7D6-4128-A932-4A267B1EFF0B}" srcOrd="0" destOrd="2" presId="urn:microsoft.com/office/officeart/2005/8/layout/vList5"/>
    <dgm:cxn modelId="{162E3BB3-F225-46D2-A655-725934A1B421}" srcId="{5366FE5C-9442-481E-8173-8E0BCF1F448C}" destId="{C61BC932-9CB5-4484-88DA-0CB34D78DDCE}" srcOrd="2" destOrd="0" parTransId="{C11ADE06-032C-49B4-AE1F-A04D04E5B0D6}" sibTransId="{0FAF713F-2832-4179-AE45-D326CE480D99}"/>
    <dgm:cxn modelId="{3B58C3B3-84A3-45CA-BF32-A7E5E5F08DB6}" type="presOf" srcId="{3E3BCFF6-0B25-4A07-931B-03470B7F18AD}" destId="{1964890A-3890-484C-AAD0-F0A23393A27E}" srcOrd="0" destOrd="1" presId="urn:microsoft.com/office/officeart/2005/8/layout/vList5"/>
    <dgm:cxn modelId="{D4BC61B6-E0D6-442D-9603-F73B0A5B533B}" type="presOf" srcId="{3EA06AFD-3201-42F1-B500-781412CA0C3D}" destId="{9B560DBC-F7D6-4128-A932-4A267B1EFF0B}" srcOrd="0" destOrd="0" presId="urn:microsoft.com/office/officeart/2005/8/layout/vList5"/>
    <dgm:cxn modelId="{30D7D6B7-E4A0-46B8-9641-5CEFEFEF33E3}" type="presOf" srcId="{352EB881-5454-4FFE-9FC1-76ACA43A21B4}" destId="{9B560DBC-F7D6-4128-A932-4A267B1EFF0B}" srcOrd="0" destOrd="1" presId="urn:microsoft.com/office/officeart/2005/8/layout/vList5"/>
    <dgm:cxn modelId="{819DA8B8-EC5A-433A-A86E-57EFB05A1FBD}" type="presOf" srcId="{5366FE5C-9442-481E-8173-8E0BCF1F448C}" destId="{EAC9EF43-0166-4CC2-9E48-8CB30D7BE3B1}" srcOrd="0" destOrd="0" presId="urn:microsoft.com/office/officeart/2005/8/layout/vList5"/>
    <dgm:cxn modelId="{1E2CEDC1-2324-46EC-81D9-E56DA7091191}" type="presOf" srcId="{06439C5F-B727-4F4B-B7A5-60AF34879CBD}" destId="{FF9F8F05-E4EC-4DAC-9780-8889228B424A}" srcOrd="0" destOrd="0" presId="urn:microsoft.com/office/officeart/2005/8/layout/vList5"/>
    <dgm:cxn modelId="{98134CC2-CCC2-4157-942D-83D295930E93}" srcId="{5366FE5C-9442-481E-8173-8E0BCF1F448C}" destId="{3EA06AFD-3201-42F1-B500-781412CA0C3D}" srcOrd="0" destOrd="0" parTransId="{75283A80-16C7-46FD-84EE-5164C5D163DB}" sibTransId="{5C5D456D-E67A-429C-AE5A-0A1A6EA56471}"/>
    <dgm:cxn modelId="{A5194BC4-ABA3-44F3-96EE-1FABF9DC66E2}" srcId="{06439C5F-B727-4F4B-B7A5-60AF34879CBD}" destId="{66464C7E-8FE8-485C-978B-CCA54962B667}" srcOrd="2" destOrd="0" parTransId="{4B6DAD33-231E-4666-8E7F-34CCB0B68DEF}" sibTransId="{8C7CAD2F-6142-43AA-ABC5-5AB37E37F058}"/>
    <dgm:cxn modelId="{074B59CC-DEB6-40C3-9343-2B49C7DAD5A4}" type="presOf" srcId="{2BC3B97A-919F-4C81-92E5-1CAC87C75CDC}" destId="{87D50D56-4C22-4D87-A167-AF121ED3AF58}" srcOrd="0" destOrd="1" presId="urn:microsoft.com/office/officeart/2005/8/layout/vList5"/>
    <dgm:cxn modelId="{9BD80FCE-086E-49DC-B611-5C1947E1AA4C}" srcId="{6332B123-D696-4BED-B6E0-FAA1F2FF9D58}" destId="{34DD31BD-4394-4926-AD6F-74BD86705DF9}" srcOrd="0" destOrd="0" parTransId="{FC41CC91-FE70-4CB9-A38F-A9B354D1723F}" sibTransId="{7EEE20E3-D6FD-49FC-B019-C74FE0BB700A}"/>
    <dgm:cxn modelId="{35B0FFD5-7AA3-45F7-B3D8-CB4619CF8C15}" type="presOf" srcId="{34DD31BD-4394-4926-AD6F-74BD86705DF9}" destId="{1964890A-3890-484C-AAD0-F0A23393A27E}" srcOrd="0" destOrd="0" presId="urn:microsoft.com/office/officeart/2005/8/layout/vList5"/>
    <dgm:cxn modelId="{05265AD8-0731-4081-8F53-6C1D33C00F65}" srcId="{6332B123-D696-4BED-B6E0-FAA1F2FF9D58}" destId="{E6029FB3-499E-4938-B19E-DFE1300959FF}" srcOrd="2" destOrd="0" parTransId="{391472EE-051B-4286-8B2F-FB43167A7A57}" sibTransId="{9236B6B6-26D6-4B47-9589-F22C156FB7CE}"/>
    <dgm:cxn modelId="{DBE8E4E8-DFCD-48A0-9E57-4AA263F074BF}" srcId="{66464C7E-8FE8-485C-978B-CCA54962B667}" destId="{2BC3B97A-919F-4C81-92E5-1CAC87C75CDC}" srcOrd="1" destOrd="0" parTransId="{82784554-80CB-4A9F-8DD1-8E84F93DCA5B}" sibTransId="{DF7A086F-59B7-44FC-92F8-2341E7FE66F7}"/>
    <dgm:cxn modelId="{4EB1F3EB-3ECB-4FEC-A9E7-CBDA69145E6F}" type="presOf" srcId="{E6029FB3-499E-4938-B19E-DFE1300959FF}" destId="{1964890A-3890-484C-AAD0-F0A23393A27E}" srcOrd="0" destOrd="2" presId="urn:microsoft.com/office/officeart/2005/8/layout/vList5"/>
    <dgm:cxn modelId="{3D8C8D39-0AB9-4351-8682-7B311974BC65}" type="presParOf" srcId="{FF9F8F05-E4EC-4DAC-9780-8889228B424A}" destId="{86D2ADCA-8F20-4500-99C3-D55B0FB27FE8}" srcOrd="0" destOrd="0" presId="urn:microsoft.com/office/officeart/2005/8/layout/vList5"/>
    <dgm:cxn modelId="{3DAA83EA-4B84-43E6-8832-5609A190A73E}" type="presParOf" srcId="{86D2ADCA-8F20-4500-99C3-D55B0FB27FE8}" destId="{3D4D011E-7677-4949-AC5E-19B328CE9846}" srcOrd="0" destOrd="0" presId="urn:microsoft.com/office/officeart/2005/8/layout/vList5"/>
    <dgm:cxn modelId="{7EA75122-560E-4176-BCD6-29AF532563A9}" type="presParOf" srcId="{86D2ADCA-8F20-4500-99C3-D55B0FB27FE8}" destId="{1964890A-3890-484C-AAD0-F0A23393A27E}" srcOrd="1" destOrd="0" presId="urn:microsoft.com/office/officeart/2005/8/layout/vList5"/>
    <dgm:cxn modelId="{0E7FD745-E6DA-4D1C-A81F-B63AB727819F}" type="presParOf" srcId="{FF9F8F05-E4EC-4DAC-9780-8889228B424A}" destId="{BC4736EE-1996-4BEE-A05D-4F91BF65F338}" srcOrd="1" destOrd="0" presId="urn:microsoft.com/office/officeart/2005/8/layout/vList5"/>
    <dgm:cxn modelId="{4FA684E5-DD69-4214-A31F-77A3F3AA29C2}" type="presParOf" srcId="{FF9F8F05-E4EC-4DAC-9780-8889228B424A}" destId="{E86B8C1A-EB81-4193-871C-D952857066DB}" srcOrd="2" destOrd="0" presId="urn:microsoft.com/office/officeart/2005/8/layout/vList5"/>
    <dgm:cxn modelId="{5A520B91-75DB-404A-943D-87D23A9DC3D9}" type="presParOf" srcId="{E86B8C1A-EB81-4193-871C-D952857066DB}" destId="{EAC9EF43-0166-4CC2-9E48-8CB30D7BE3B1}" srcOrd="0" destOrd="0" presId="urn:microsoft.com/office/officeart/2005/8/layout/vList5"/>
    <dgm:cxn modelId="{24FE3F98-CB5B-4925-9F5C-4B7CCA7BF950}" type="presParOf" srcId="{E86B8C1A-EB81-4193-871C-D952857066DB}" destId="{9B560DBC-F7D6-4128-A932-4A267B1EFF0B}" srcOrd="1" destOrd="0" presId="urn:microsoft.com/office/officeart/2005/8/layout/vList5"/>
    <dgm:cxn modelId="{D7C43519-EDCB-4B86-9539-AEF5C4E6DA47}" type="presParOf" srcId="{FF9F8F05-E4EC-4DAC-9780-8889228B424A}" destId="{0DB9C11A-8D56-4B10-A889-961FE0DA3466}" srcOrd="3" destOrd="0" presId="urn:microsoft.com/office/officeart/2005/8/layout/vList5"/>
    <dgm:cxn modelId="{E2120AEE-240B-49D2-B6C2-ED8986EF51D3}" type="presParOf" srcId="{FF9F8F05-E4EC-4DAC-9780-8889228B424A}" destId="{0FE07A9E-4AC0-442F-9308-84EDD0B39E8E}" srcOrd="4" destOrd="0" presId="urn:microsoft.com/office/officeart/2005/8/layout/vList5"/>
    <dgm:cxn modelId="{892ACA51-D8EF-4112-AC03-4D7559E3F689}" type="presParOf" srcId="{0FE07A9E-4AC0-442F-9308-84EDD0B39E8E}" destId="{08AA8B4D-1EFE-4C41-8998-B3878199CFBE}" srcOrd="0" destOrd="0" presId="urn:microsoft.com/office/officeart/2005/8/layout/vList5"/>
    <dgm:cxn modelId="{865B3C6F-A116-45C0-8516-F068C431A0F5}" type="presParOf" srcId="{0FE07A9E-4AC0-442F-9308-84EDD0B39E8E}" destId="{87D50D56-4C22-4D87-A167-AF121ED3AF5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658467-975D-4AF2-A7ED-E41755B01E14}" type="doc">
      <dgm:prSet loTypeId="urn:microsoft.com/office/officeart/2005/8/layout/hierarchy4" loCatId="list" qsTypeId="urn:microsoft.com/office/officeart/2005/8/quickstyle/3d1" qsCatId="3D" csTypeId="urn:microsoft.com/office/officeart/2005/8/colors/colorful2" csCatId="colorful" phldr="1"/>
      <dgm:spPr/>
      <dgm:t>
        <a:bodyPr/>
        <a:lstStyle/>
        <a:p>
          <a:endParaRPr lang="en-GB"/>
        </a:p>
      </dgm:t>
    </dgm:pt>
    <dgm:pt modelId="{8529F574-31E2-40FA-BE12-01B8B42C7DBC}">
      <dgm:prSet phldrT="[Text]"/>
      <dgm:spPr/>
      <dgm:t>
        <a:bodyPr/>
        <a:lstStyle/>
        <a:p>
          <a:r>
            <a:rPr lang="en-GB" dirty="0"/>
            <a:t>Codes and descriptions</a:t>
          </a:r>
        </a:p>
      </dgm:t>
    </dgm:pt>
    <dgm:pt modelId="{5FF56D05-49AF-4FB8-8283-2A9B9004337D}" type="parTrans" cxnId="{20DB7625-CE24-496C-ACB6-55941651EEF9}">
      <dgm:prSet/>
      <dgm:spPr/>
      <dgm:t>
        <a:bodyPr/>
        <a:lstStyle/>
        <a:p>
          <a:endParaRPr lang="en-GB"/>
        </a:p>
      </dgm:t>
    </dgm:pt>
    <dgm:pt modelId="{0E686A4B-CC56-480B-9E12-11FF99DB0106}" type="sibTrans" cxnId="{20DB7625-CE24-496C-ACB6-55941651EEF9}">
      <dgm:prSet/>
      <dgm:spPr/>
      <dgm:t>
        <a:bodyPr/>
        <a:lstStyle/>
        <a:p>
          <a:endParaRPr lang="en-GB"/>
        </a:p>
      </dgm:t>
    </dgm:pt>
    <dgm:pt modelId="{C83969D1-D597-4F52-8250-953BB37AA394}">
      <dgm:prSet phldrT="[Text]" custT="1"/>
      <dgm:spPr/>
      <dgm:t>
        <a:bodyPr/>
        <a:lstStyle/>
        <a:p>
          <a:r>
            <a:rPr lang="en-GB" sz="2400" dirty="0"/>
            <a:t>Relationships</a:t>
          </a:r>
        </a:p>
      </dgm:t>
    </dgm:pt>
    <dgm:pt modelId="{BFFCCEE7-677C-47CD-B83B-932572A63CA1}" type="parTrans" cxnId="{0156031A-D92C-479C-9FD2-8061BCB5B051}">
      <dgm:prSet/>
      <dgm:spPr/>
      <dgm:t>
        <a:bodyPr/>
        <a:lstStyle/>
        <a:p>
          <a:endParaRPr lang="en-GB"/>
        </a:p>
      </dgm:t>
    </dgm:pt>
    <dgm:pt modelId="{8B35EC94-E016-4231-A6BD-4524BE9BB707}" type="sibTrans" cxnId="{0156031A-D92C-479C-9FD2-8061BCB5B051}">
      <dgm:prSet/>
      <dgm:spPr/>
      <dgm:t>
        <a:bodyPr/>
        <a:lstStyle/>
        <a:p>
          <a:endParaRPr lang="en-GB"/>
        </a:p>
      </dgm:t>
    </dgm:pt>
    <dgm:pt modelId="{6D6CD1B6-8946-46A2-8695-1E39D62DB348}">
      <dgm:prSet phldrT="[Text]"/>
      <dgm:spPr/>
      <dgm:t>
        <a:bodyPr/>
        <a:lstStyle/>
        <a:p>
          <a:r>
            <a:rPr lang="en-GB" dirty="0"/>
            <a:t>Is a</a:t>
          </a:r>
        </a:p>
      </dgm:t>
    </dgm:pt>
    <dgm:pt modelId="{139DB500-0AA2-4B6B-BE6F-767677D77352}" type="parTrans" cxnId="{0982BF6C-9C5D-4947-99B9-D835ADDD224D}">
      <dgm:prSet/>
      <dgm:spPr/>
      <dgm:t>
        <a:bodyPr/>
        <a:lstStyle/>
        <a:p>
          <a:endParaRPr lang="en-GB"/>
        </a:p>
      </dgm:t>
    </dgm:pt>
    <dgm:pt modelId="{46009DAB-2FE5-4C39-B79C-B8EEC339E4F8}" type="sibTrans" cxnId="{0982BF6C-9C5D-4947-99B9-D835ADDD224D}">
      <dgm:prSet/>
      <dgm:spPr/>
      <dgm:t>
        <a:bodyPr/>
        <a:lstStyle/>
        <a:p>
          <a:endParaRPr lang="en-GB"/>
        </a:p>
      </dgm:t>
    </dgm:pt>
    <dgm:pt modelId="{07EF854A-139D-457F-ADE6-43F2B7DFA291}">
      <dgm:prSet phldrT="[Text]"/>
      <dgm:spPr/>
      <dgm:t>
        <a:bodyPr/>
        <a:lstStyle/>
        <a:p>
          <a:r>
            <a:rPr lang="en-GB" dirty="0"/>
            <a:t>Qualifiers &amp; values</a:t>
          </a:r>
        </a:p>
      </dgm:t>
    </dgm:pt>
    <dgm:pt modelId="{8E752C7F-A1C5-4B62-BBE4-F2345F935900}" type="parTrans" cxnId="{ED694E57-FF64-4B23-AC99-EEF0B2C55F54}">
      <dgm:prSet/>
      <dgm:spPr/>
      <dgm:t>
        <a:bodyPr/>
        <a:lstStyle/>
        <a:p>
          <a:endParaRPr lang="en-GB"/>
        </a:p>
      </dgm:t>
    </dgm:pt>
    <dgm:pt modelId="{E7E77264-4BB7-4231-A73C-B0FECD5AC785}" type="sibTrans" cxnId="{ED694E57-FF64-4B23-AC99-EEF0B2C55F54}">
      <dgm:prSet/>
      <dgm:spPr/>
      <dgm:t>
        <a:bodyPr/>
        <a:lstStyle/>
        <a:p>
          <a:endParaRPr lang="en-GB"/>
        </a:p>
      </dgm:t>
    </dgm:pt>
    <dgm:pt modelId="{D583EA78-09CE-4385-B4B6-4EC5833B76AD}">
      <dgm:prSet phldrT="[Text]"/>
      <dgm:spPr/>
      <dgm:t>
        <a:bodyPr/>
        <a:lstStyle/>
        <a:p>
          <a:r>
            <a:rPr lang="en-GB" dirty="0"/>
            <a:t>Attributes</a:t>
          </a:r>
        </a:p>
      </dgm:t>
    </dgm:pt>
    <dgm:pt modelId="{EBDE2D9E-0AAF-48CB-8EA9-E5291794A082}" type="parTrans" cxnId="{44E8A403-4955-4015-8C7C-ACAACB1BFD4B}">
      <dgm:prSet/>
      <dgm:spPr/>
      <dgm:t>
        <a:bodyPr/>
        <a:lstStyle/>
        <a:p>
          <a:endParaRPr lang="en-GB"/>
        </a:p>
      </dgm:t>
    </dgm:pt>
    <dgm:pt modelId="{6D15C953-2DC4-4D51-98FD-853E154D3149}" type="sibTrans" cxnId="{44E8A403-4955-4015-8C7C-ACAACB1BFD4B}">
      <dgm:prSet/>
      <dgm:spPr/>
      <dgm:t>
        <a:bodyPr/>
        <a:lstStyle/>
        <a:p>
          <a:endParaRPr lang="en-GB"/>
        </a:p>
      </dgm:t>
    </dgm:pt>
    <dgm:pt modelId="{2F69DF34-F7A8-4307-941E-C36D51A2FC85}" type="pres">
      <dgm:prSet presAssocID="{76658467-975D-4AF2-A7ED-E41755B01E14}" presName="Name0" presStyleCnt="0">
        <dgm:presLayoutVars>
          <dgm:chPref val="1"/>
          <dgm:dir/>
          <dgm:animOne val="branch"/>
          <dgm:animLvl val="lvl"/>
          <dgm:resizeHandles/>
        </dgm:presLayoutVars>
      </dgm:prSet>
      <dgm:spPr/>
    </dgm:pt>
    <dgm:pt modelId="{8D0961E1-A521-44CE-B1CE-633FB8DAEA62}" type="pres">
      <dgm:prSet presAssocID="{8529F574-31E2-40FA-BE12-01B8B42C7DBC}" presName="vertOne" presStyleCnt="0"/>
      <dgm:spPr/>
    </dgm:pt>
    <dgm:pt modelId="{F4E7316E-A68D-473D-A51C-EC5A046FCD53}" type="pres">
      <dgm:prSet presAssocID="{8529F574-31E2-40FA-BE12-01B8B42C7DBC}" presName="txOne" presStyleLbl="node0" presStyleIdx="0" presStyleCnt="1">
        <dgm:presLayoutVars>
          <dgm:chPref val="3"/>
        </dgm:presLayoutVars>
      </dgm:prSet>
      <dgm:spPr/>
    </dgm:pt>
    <dgm:pt modelId="{6B1BCC14-34D5-452D-84F7-D3A72C91E07C}" type="pres">
      <dgm:prSet presAssocID="{8529F574-31E2-40FA-BE12-01B8B42C7DBC}" presName="parTransOne" presStyleCnt="0"/>
      <dgm:spPr/>
    </dgm:pt>
    <dgm:pt modelId="{12B74061-6FD1-4CA9-8F78-04487645D5FB}" type="pres">
      <dgm:prSet presAssocID="{8529F574-31E2-40FA-BE12-01B8B42C7DBC}" presName="horzOne" presStyleCnt="0"/>
      <dgm:spPr/>
    </dgm:pt>
    <dgm:pt modelId="{C4EAB6FB-EA54-4CCA-8FDC-9B48329913A6}" type="pres">
      <dgm:prSet presAssocID="{C83969D1-D597-4F52-8250-953BB37AA394}" presName="vertTwo" presStyleCnt="0"/>
      <dgm:spPr/>
    </dgm:pt>
    <dgm:pt modelId="{80B2AB42-BED1-4C19-9E26-3170F0E41622}" type="pres">
      <dgm:prSet presAssocID="{C83969D1-D597-4F52-8250-953BB37AA394}" presName="txTwo" presStyleLbl="node2" presStyleIdx="0" presStyleCnt="1" custScaleY="60480">
        <dgm:presLayoutVars>
          <dgm:chPref val="3"/>
        </dgm:presLayoutVars>
      </dgm:prSet>
      <dgm:spPr/>
    </dgm:pt>
    <dgm:pt modelId="{A037A04B-1194-452A-AABD-43089655488C}" type="pres">
      <dgm:prSet presAssocID="{C83969D1-D597-4F52-8250-953BB37AA394}" presName="parTransTwo" presStyleCnt="0"/>
      <dgm:spPr/>
    </dgm:pt>
    <dgm:pt modelId="{51AF7996-150D-4FC2-B1DC-BFAED983E881}" type="pres">
      <dgm:prSet presAssocID="{C83969D1-D597-4F52-8250-953BB37AA394}" presName="horzTwo" presStyleCnt="0"/>
      <dgm:spPr/>
    </dgm:pt>
    <dgm:pt modelId="{CBB20543-8C75-41BA-B54E-119ABC02A76C}" type="pres">
      <dgm:prSet presAssocID="{6D6CD1B6-8946-46A2-8695-1E39D62DB348}" presName="vertThree" presStyleCnt="0"/>
      <dgm:spPr/>
    </dgm:pt>
    <dgm:pt modelId="{3B961BCE-868B-484B-84FD-81289DEE9A5B}" type="pres">
      <dgm:prSet presAssocID="{6D6CD1B6-8946-46A2-8695-1E39D62DB348}" presName="txThree" presStyleLbl="node3" presStyleIdx="0" presStyleCnt="3">
        <dgm:presLayoutVars>
          <dgm:chPref val="3"/>
        </dgm:presLayoutVars>
      </dgm:prSet>
      <dgm:spPr/>
    </dgm:pt>
    <dgm:pt modelId="{4745207C-047D-486C-99B1-5A9F41DAF3D6}" type="pres">
      <dgm:prSet presAssocID="{6D6CD1B6-8946-46A2-8695-1E39D62DB348}" presName="horzThree" presStyleCnt="0"/>
      <dgm:spPr/>
    </dgm:pt>
    <dgm:pt modelId="{0E343330-E9BA-4581-9F05-26B94A7DE0F3}" type="pres">
      <dgm:prSet presAssocID="{46009DAB-2FE5-4C39-B79C-B8EEC339E4F8}" presName="sibSpaceThree" presStyleCnt="0"/>
      <dgm:spPr/>
    </dgm:pt>
    <dgm:pt modelId="{4A9911BD-97A4-427C-AC59-21FFF730EC24}" type="pres">
      <dgm:prSet presAssocID="{D583EA78-09CE-4385-B4B6-4EC5833B76AD}" presName="vertThree" presStyleCnt="0"/>
      <dgm:spPr/>
    </dgm:pt>
    <dgm:pt modelId="{46CECFEA-B954-4140-8F41-963856B777E1}" type="pres">
      <dgm:prSet presAssocID="{D583EA78-09CE-4385-B4B6-4EC5833B76AD}" presName="txThree" presStyleLbl="node3" presStyleIdx="1" presStyleCnt="3">
        <dgm:presLayoutVars>
          <dgm:chPref val="3"/>
        </dgm:presLayoutVars>
      </dgm:prSet>
      <dgm:spPr/>
    </dgm:pt>
    <dgm:pt modelId="{CAE42337-2012-4382-B63C-53AC340AEB01}" type="pres">
      <dgm:prSet presAssocID="{D583EA78-09CE-4385-B4B6-4EC5833B76AD}" presName="horzThree" presStyleCnt="0"/>
      <dgm:spPr/>
    </dgm:pt>
    <dgm:pt modelId="{D37F5009-1E71-4301-A939-9C328AE6B83A}" type="pres">
      <dgm:prSet presAssocID="{6D15C953-2DC4-4D51-98FD-853E154D3149}" presName="sibSpaceThree" presStyleCnt="0"/>
      <dgm:spPr/>
    </dgm:pt>
    <dgm:pt modelId="{7FB5D819-F956-47BD-BDC7-73FDE2B49AE7}" type="pres">
      <dgm:prSet presAssocID="{07EF854A-139D-457F-ADE6-43F2B7DFA291}" presName="vertThree" presStyleCnt="0"/>
      <dgm:spPr/>
    </dgm:pt>
    <dgm:pt modelId="{E4F1540E-79AE-4CB1-87ED-9308BF69D751}" type="pres">
      <dgm:prSet presAssocID="{07EF854A-139D-457F-ADE6-43F2B7DFA291}" presName="txThree" presStyleLbl="node3" presStyleIdx="2" presStyleCnt="3">
        <dgm:presLayoutVars>
          <dgm:chPref val="3"/>
        </dgm:presLayoutVars>
      </dgm:prSet>
      <dgm:spPr/>
    </dgm:pt>
    <dgm:pt modelId="{4BF8953A-146D-4DBF-A85A-736B0AE7F505}" type="pres">
      <dgm:prSet presAssocID="{07EF854A-139D-457F-ADE6-43F2B7DFA291}" presName="horzThree" presStyleCnt="0"/>
      <dgm:spPr/>
    </dgm:pt>
  </dgm:ptLst>
  <dgm:cxnLst>
    <dgm:cxn modelId="{44E8A403-4955-4015-8C7C-ACAACB1BFD4B}" srcId="{C83969D1-D597-4F52-8250-953BB37AA394}" destId="{D583EA78-09CE-4385-B4B6-4EC5833B76AD}" srcOrd="1" destOrd="0" parTransId="{EBDE2D9E-0AAF-48CB-8EA9-E5291794A082}" sibTransId="{6D15C953-2DC4-4D51-98FD-853E154D3149}"/>
    <dgm:cxn modelId="{0156031A-D92C-479C-9FD2-8061BCB5B051}" srcId="{8529F574-31E2-40FA-BE12-01B8B42C7DBC}" destId="{C83969D1-D597-4F52-8250-953BB37AA394}" srcOrd="0" destOrd="0" parTransId="{BFFCCEE7-677C-47CD-B83B-932572A63CA1}" sibTransId="{8B35EC94-E016-4231-A6BD-4524BE9BB707}"/>
    <dgm:cxn modelId="{20DB7625-CE24-496C-ACB6-55941651EEF9}" srcId="{76658467-975D-4AF2-A7ED-E41755B01E14}" destId="{8529F574-31E2-40FA-BE12-01B8B42C7DBC}" srcOrd="0" destOrd="0" parTransId="{5FF56D05-49AF-4FB8-8283-2A9B9004337D}" sibTransId="{0E686A4B-CC56-480B-9E12-11FF99DB0106}"/>
    <dgm:cxn modelId="{875E385B-340A-4E73-8C4A-22702157E9A0}" type="presOf" srcId="{76658467-975D-4AF2-A7ED-E41755B01E14}" destId="{2F69DF34-F7A8-4307-941E-C36D51A2FC85}" srcOrd="0" destOrd="0" presId="urn:microsoft.com/office/officeart/2005/8/layout/hierarchy4"/>
    <dgm:cxn modelId="{0982BF6C-9C5D-4947-99B9-D835ADDD224D}" srcId="{C83969D1-D597-4F52-8250-953BB37AA394}" destId="{6D6CD1B6-8946-46A2-8695-1E39D62DB348}" srcOrd="0" destOrd="0" parTransId="{139DB500-0AA2-4B6B-BE6F-767677D77352}" sibTransId="{46009DAB-2FE5-4C39-B79C-B8EEC339E4F8}"/>
    <dgm:cxn modelId="{1F4D0C52-1111-4737-9E42-7A3C50CF9445}" type="presOf" srcId="{C83969D1-D597-4F52-8250-953BB37AA394}" destId="{80B2AB42-BED1-4C19-9E26-3170F0E41622}" srcOrd="0" destOrd="0" presId="urn:microsoft.com/office/officeart/2005/8/layout/hierarchy4"/>
    <dgm:cxn modelId="{7006A572-9FF7-4E23-AB86-0DF2A4D4901C}" type="presOf" srcId="{6D6CD1B6-8946-46A2-8695-1E39D62DB348}" destId="{3B961BCE-868B-484B-84FD-81289DEE9A5B}" srcOrd="0" destOrd="0" presId="urn:microsoft.com/office/officeart/2005/8/layout/hierarchy4"/>
    <dgm:cxn modelId="{88537353-9734-4073-9637-E3134BA9E166}" type="presOf" srcId="{D583EA78-09CE-4385-B4B6-4EC5833B76AD}" destId="{46CECFEA-B954-4140-8F41-963856B777E1}" srcOrd="0" destOrd="0" presId="urn:microsoft.com/office/officeart/2005/8/layout/hierarchy4"/>
    <dgm:cxn modelId="{ED694E57-FF64-4B23-AC99-EEF0B2C55F54}" srcId="{C83969D1-D597-4F52-8250-953BB37AA394}" destId="{07EF854A-139D-457F-ADE6-43F2B7DFA291}" srcOrd="2" destOrd="0" parTransId="{8E752C7F-A1C5-4B62-BBE4-F2345F935900}" sibTransId="{E7E77264-4BB7-4231-A73C-B0FECD5AC785}"/>
    <dgm:cxn modelId="{A15F2685-4177-40AC-91A9-DB72ED52BA8A}" type="presOf" srcId="{07EF854A-139D-457F-ADE6-43F2B7DFA291}" destId="{E4F1540E-79AE-4CB1-87ED-9308BF69D751}" srcOrd="0" destOrd="0" presId="urn:microsoft.com/office/officeart/2005/8/layout/hierarchy4"/>
    <dgm:cxn modelId="{3114FCE0-8479-43BC-A59F-8ADA36A58D0E}" type="presOf" srcId="{8529F574-31E2-40FA-BE12-01B8B42C7DBC}" destId="{F4E7316E-A68D-473D-A51C-EC5A046FCD53}" srcOrd="0" destOrd="0" presId="urn:microsoft.com/office/officeart/2005/8/layout/hierarchy4"/>
    <dgm:cxn modelId="{8F94E766-64CC-4227-B67D-59D2E42F00A4}" type="presParOf" srcId="{2F69DF34-F7A8-4307-941E-C36D51A2FC85}" destId="{8D0961E1-A521-44CE-B1CE-633FB8DAEA62}" srcOrd="0" destOrd="0" presId="urn:microsoft.com/office/officeart/2005/8/layout/hierarchy4"/>
    <dgm:cxn modelId="{03611BE7-7D2D-4EC1-A433-0EBFD08D0BAE}" type="presParOf" srcId="{8D0961E1-A521-44CE-B1CE-633FB8DAEA62}" destId="{F4E7316E-A68D-473D-A51C-EC5A046FCD53}" srcOrd="0" destOrd="0" presId="urn:microsoft.com/office/officeart/2005/8/layout/hierarchy4"/>
    <dgm:cxn modelId="{23207C69-EBC9-4FA5-B7B0-9DFF063D190E}" type="presParOf" srcId="{8D0961E1-A521-44CE-B1CE-633FB8DAEA62}" destId="{6B1BCC14-34D5-452D-84F7-D3A72C91E07C}" srcOrd="1" destOrd="0" presId="urn:microsoft.com/office/officeart/2005/8/layout/hierarchy4"/>
    <dgm:cxn modelId="{2B97CED8-A705-49D3-BED8-129E8391C202}" type="presParOf" srcId="{8D0961E1-A521-44CE-B1CE-633FB8DAEA62}" destId="{12B74061-6FD1-4CA9-8F78-04487645D5FB}" srcOrd="2" destOrd="0" presId="urn:microsoft.com/office/officeart/2005/8/layout/hierarchy4"/>
    <dgm:cxn modelId="{56210455-0D16-4C41-A847-AA37CCBE70B6}" type="presParOf" srcId="{12B74061-6FD1-4CA9-8F78-04487645D5FB}" destId="{C4EAB6FB-EA54-4CCA-8FDC-9B48329913A6}" srcOrd="0" destOrd="0" presId="urn:microsoft.com/office/officeart/2005/8/layout/hierarchy4"/>
    <dgm:cxn modelId="{57CB8413-2FAB-4A7B-BD1B-4AC9D3E84004}" type="presParOf" srcId="{C4EAB6FB-EA54-4CCA-8FDC-9B48329913A6}" destId="{80B2AB42-BED1-4C19-9E26-3170F0E41622}" srcOrd="0" destOrd="0" presId="urn:microsoft.com/office/officeart/2005/8/layout/hierarchy4"/>
    <dgm:cxn modelId="{EBA8E8C4-DDAC-4B73-BBC2-6324970BF1A8}" type="presParOf" srcId="{C4EAB6FB-EA54-4CCA-8FDC-9B48329913A6}" destId="{A037A04B-1194-452A-AABD-43089655488C}" srcOrd="1" destOrd="0" presId="urn:microsoft.com/office/officeart/2005/8/layout/hierarchy4"/>
    <dgm:cxn modelId="{033B955F-42F8-4BFA-A444-650BF4D2DA22}" type="presParOf" srcId="{C4EAB6FB-EA54-4CCA-8FDC-9B48329913A6}" destId="{51AF7996-150D-4FC2-B1DC-BFAED983E881}" srcOrd="2" destOrd="0" presId="urn:microsoft.com/office/officeart/2005/8/layout/hierarchy4"/>
    <dgm:cxn modelId="{B8144AD8-CD2B-442B-B693-7BF1107DE350}" type="presParOf" srcId="{51AF7996-150D-4FC2-B1DC-BFAED983E881}" destId="{CBB20543-8C75-41BA-B54E-119ABC02A76C}" srcOrd="0" destOrd="0" presId="urn:microsoft.com/office/officeart/2005/8/layout/hierarchy4"/>
    <dgm:cxn modelId="{5F62F11A-D950-4F9D-BE19-38B7B11BF5FD}" type="presParOf" srcId="{CBB20543-8C75-41BA-B54E-119ABC02A76C}" destId="{3B961BCE-868B-484B-84FD-81289DEE9A5B}" srcOrd="0" destOrd="0" presId="urn:microsoft.com/office/officeart/2005/8/layout/hierarchy4"/>
    <dgm:cxn modelId="{63B94C8A-82DE-42D3-A858-DA2B24670F68}" type="presParOf" srcId="{CBB20543-8C75-41BA-B54E-119ABC02A76C}" destId="{4745207C-047D-486C-99B1-5A9F41DAF3D6}" srcOrd="1" destOrd="0" presId="urn:microsoft.com/office/officeart/2005/8/layout/hierarchy4"/>
    <dgm:cxn modelId="{E48E7D23-24F8-4629-8F84-39D2FBFE49E2}" type="presParOf" srcId="{51AF7996-150D-4FC2-B1DC-BFAED983E881}" destId="{0E343330-E9BA-4581-9F05-26B94A7DE0F3}" srcOrd="1" destOrd="0" presId="urn:microsoft.com/office/officeart/2005/8/layout/hierarchy4"/>
    <dgm:cxn modelId="{547FB4F3-C5AF-48C2-ADE0-0A4D45C42D06}" type="presParOf" srcId="{51AF7996-150D-4FC2-B1DC-BFAED983E881}" destId="{4A9911BD-97A4-427C-AC59-21FFF730EC24}" srcOrd="2" destOrd="0" presId="urn:microsoft.com/office/officeart/2005/8/layout/hierarchy4"/>
    <dgm:cxn modelId="{78E48798-DCC7-45B3-9C9F-6A57FA96FA4B}" type="presParOf" srcId="{4A9911BD-97A4-427C-AC59-21FFF730EC24}" destId="{46CECFEA-B954-4140-8F41-963856B777E1}" srcOrd="0" destOrd="0" presId="urn:microsoft.com/office/officeart/2005/8/layout/hierarchy4"/>
    <dgm:cxn modelId="{ADA82CCB-1F5E-4660-AFD2-763E7B2BC487}" type="presParOf" srcId="{4A9911BD-97A4-427C-AC59-21FFF730EC24}" destId="{CAE42337-2012-4382-B63C-53AC340AEB01}" srcOrd="1" destOrd="0" presId="urn:microsoft.com/office/officeart/2005/8/layout/hierarchy4"/>
    <dgm:cxn modelId="{E71189C8-B0A9-45B5-A4CB-7CB7E297D586}" type="presParOf" srcId="{51AF7996-150D-4FC2-B1DC-BFAED983E881}" destId="{D37F5009-1E71-4301-A939-9C328AE6B83A}" srcOrd="3" destOrd="0" presId="urn:microsoft.com/office/officeart/2005/8/layout/hierarchy4"/>
    <dgm:cxn modelId="{CF73825C-C64B-4B9F-9BEA-3AEA80F4E2B4}" type="presParOf" srcId="{51AF7996-150D-4FC2-B1DC-BFAED983E881}" destId="{7FB5D819-F956-47BD-BDC7-73FDE2B49AE7}" srcOrd="4" destOrd="0" presId="urn:microsoft.com/office/officeart/2005/8/layout/hierarchy4"/>
    <dgm:cxn modelId="{AAEDA226-52EB-4AC6-AAC5-3852733A6330}" type="presParOf" srcId="{7FB5D819-F956-47BD-BDC7-73FDE2B49AE7}" destId="{E4F1540E-79AE-4CB1-87ED-9308BF69D751}" srcOrd="0" destOrd="0" presId="urn:microsoft.com/office/officeart/2005/8/layout/hierarchy4"/>
    <dgm:cxn modelId="{9E6F4F1E-209B-4D50-9E03-6DD801EAB839}" type="presParOf" srcId="{7FB5D819-F956-47BD-BDC7-73FDE2B49AE7}" destId="{4BF8953A-146D-4DBF-A85A-736B0AE7F50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60A8F-9B44-4711-BEF8-568F38BD8967}" type="doc">
      <dgm:prSet loTypeId="urn:microsoft.com/office/officeart/2005/8/layout/radial5" loCatId="cycle" qsTypeId="urn:microsoft.com/office/officeart/2005/8/quickstyle/3d1" qsCatId="3D" csTypeId="urn:microsoft.com/office/officeart/2005/8/colors/accent1_3" csCatId="accent1" phldr="1"/>
      <dgm:spPr/>
      <dgm:t>
        <a:bodyPr/>
        <a:lstStyle/>
        <a:p>
          <a:endParaRPr lang="en-GB"/>
        </a:p>
      </dgm:t>
    </dgm:pt>
    <dgm:pt modelId="{719C1E1D-E742-4C00-AA26-EAE06B0FB84C}">
      <dgm:prSet phldrT="[Text]"/>
      <dgm:spPr/>
      <dgm:t>
        <a:bodyPr/>
        <a:lstStyle/>
        <a:p>
          <a:r>
            <a:rPr lang="en-GB" dirty="0"/>
            <a:t>Patient Data</a:t>
          </a:r>
        </a:p>
      </dgm:t>
    </dgm:pt>
    <dgm:pt modelId="{7431E525-DFD6-490D-9B5C-963A4C36E156}" type="parTrans" cxnId="{43924D02-5A08-4EC9-9E81-98437B742D81}">
      <dgm:prSet/>
      <dgm:spPr/>
      <dgm:t>
        <a:bodyPr/>
        <a:lstStyle/>
        <a:p>
          <a:endParaRPr lang="en-GB"/>
        </a:p>
      </dgm:t>
    </dgm:pt>
    <dgm:pt modelId="{FBDC6FFC-8E00-4E5B-A8F3-202DA7665B9B}" type="sibTrans" cxnId="{43924D02-5A08-4EC9-9E81-98437B742D81}">
      <dgm:prSet/>
      <dgm:spPr/>
      <dgm:t>
        <a:bodyPr/>
        <a:lstStyle/>
        <a:p>
          <a:endParaRPr lang="en-GB"/>
        </a:p>
      </dgm:t>
    </dgm:pt>
    <dgm:pt modelId="{38E43EF7-90C6-428C-AF2A-6C16FA34DAF3}">
      <dgm:prSet phldrT="[Text]"/>
      <dgm:spPr/>
      <dgm:t>
        <a:bodyPr/>
        <a:lstStyle/>
        <a:p>
          <a:r>
            <a:rPr lang="en-GB" dirty="0"/>
            <a:t>Primary Care</a:t>
          </a:r>
        </a:p>
      </dgm:t>
    </dgm:pt>
    <dgm:pt modelId="{DE1303AB-DCFC-4EDB-A8BF-FB34720FBF00}" type="parTrans" cxnId="{D821E180-83E9-4283-8BE3-3839C8B5EE8C}">
      <dgm:prSet/>
      <dgm:spPr/>
      <dgm:t>
        <a:bodyPr/>
        <a:lstStyle/>
        <a:p>
          <a:endParaRPr lang="en-GB"/>
        </a:p>
      </dgm:t>
    </dgm:pt>
    <dgm:pt modelId="{56D6CF87-BDD6-4871-9027-E190163CAC24}" type="sibTrans" cxnId="{D821E180-83E9-4283-8BE3-3839C8B5EE8C}">
      <dgm:prSet/>
      <dgm:spPr/>
      <dgm:t>
        <a:bodyPr/>
        <a:lstStyle/>
        <a:p>
          <a:endParaRPr lang="en-GB"/>
        </a:p>
      </dgm:t>
    </dgm:pt>
    <dgm:pt modelId="{E24F0A13-79B0-43C3-9CD8-646EF9562745}">
      <dgm:prSet phldrT="[Text]"/>
      <dgm:spPr/>
      <dgm:t>
        <a:bodyPr/>
        <a:lstStyle/>
        <a:p>
          <a:r>
            <a:rPr lang="en-GB" dirty="0"/>
            <a:t>Secondary Care</a:t>
          </a:r>
        </a:p>
      </dgm:t>
    </dgm:pt>
    <dgm:pt modelId="{7C7AC09C-484D-4FA9-8853-1AE1B43A7795}" type="parTrans" cxnId="{B52E1EBE-A918-400B-9E84-54037E828C33}">
      <dgm:prSet/>
      <dgm:spPr/>
      <dgm:t>
        <a:bodyPr/>
        <a:lstStyle/>
        <a:p>
          <a:endParaRPr lang="en-GB"/>
        </a:p>
      </dgm:t>
    </dgm:pt>
    <dgm:pt modelId="{C665B056-DDD8-47D0-8F04-57BAD405FAC0}" type="sibTrans" cxnId="{B52E1EBE-A918-400B-9E84-54037E828C33}">
      <dgm:prSet/>
      <dgm:spPr/>
      <dgm:t>
        <a:bodyPr/>
        <a:lstStyle/>
        <a:p>
          <a:endParaRPr lang="en-GB"/>
        </a:p>
      </dgm:t>
    </dgm:pt>
    <dgm:pt modelId="{689AA380-74B2-4D4B-928E-9FE5A3DA456F}">
      <dgm:prSet phldrT="[Text]"/>
      <dgm:spPr/>
      <dgm:t>
        <a:bodyPr/>
        <a:lstStyle/>
        <a:p>
          <a:r>
            <a:rPr lang="en-GB" dirty="0"/>
            <a:t>Community</a:t>
          </a:r>
        </a:p>
      </dgm:t>
    </dgm:pt>
    <dgm:pt modelId="{FC9B3E46-CB21-41DB-9416-151617FB2A40}" type="parTrans" cxnId="{DA15727E-E369-4545-B43D-44787B754944}">
      <dgm:prSet/>
      <dgm:spPr/>
      <dgm:t>
        <a:bodyPr/>
        <a:lstStyle/>
        <a:p>
          <a:endParaRPr lang="en-GB"/>
        </a:p>
      </dgm:t>
    </dgm:pt>
    <dgm:pt modelId="{A87D9CF6-82B1-4C69-8F53-189B01D60803}" type="sibTrans" cxnId="{DA15727E-E369-4545-B43D-44787B754944}">
      <dgm:prSet/>
      <dgm:spPr/>
      <dgm:t>
        <a:bodyPr/>
        <a:lstStyle/>
        <a:p>
          <a:endParaRPr lang="en-GB"/>
        </a:p>
      </dgm:t>
    </dgm:pt>
    <dgm:pt modelId="{4A32935A-1A76-4C82-AABC-450984620925}">
      <dgm:prSet phldrT="[Text]"/>
      <dgm:spPr/>
      <dgm:t>
        <a:bodyPr/>
        <a:lstStyle/>
        <a:p>
          <a:r>
            <a:rPr lang="en-GB" dirty="0"/>
            <a:t>Mental Health</a:t>
          </a:r>
        </a:p>
      </dgm:t>
    </dgm:pt>
    <dgm:pt modelId="{AD040C2D-0973-4AC8-B107-69E1B2DFF44A}" type="parTrans" cxnId="{02379F83-42B4-49D1-9AB2-6D7A51DDBEF0}">
      <dgm:prSet/>
      <dgm:spPr/>
      <dgm:t>
        <a:bodyPr/>
        <a:lstStyle/>
        <a:p>
          <a:endParaRPr lang="en-GB"/>
        </a:p>
      </dgm:t>
    </dgm:pt>
    <dgm:pt modelId="{32A9B760-5155-4FBC-B102-0BD9707840FE}" type="sibTrans" cxnId="{02379F83-42B4-49D1-9AB2-6D7A51DDBEF0}">
      <dgm:prSet/>
      <dgm:spPr/>
      <dgm:t>
        <a:bodyPr/>
        <a:lstStyle/>
        <a:p>
          <a:endParaRPr lang="en-GB"/>
        </a:p>
      </dgm:t>
    </dgm:pt>
    <dgm:pt modelId="{22AC55EF-CF25-42FD-84DC-9D9186AA84A1}" type="pres">
      <dgm:prSet presAssocID="{22460A8F-9B44-4711-BEF8-568F38BD8967}" presName="Name0" presStyleCnt="0">
        <dgm:presLayoutVars>
          <dgm:chMax val="1"/>
          <dgm:dir/>
          <dgm:animLvl val="ctr"/>
          <dgm:resizeHandles val="exact"/>
        </dgm:presLayoutVars>
      </dgm:prSet>
      <dgm:spPr/>
    </dgm:pt>
    <dgm:pt modelId="{248F7FEA-DF82-4256-83EE-205341D5E4F3}" type="pres">
      <dgm:prSet presAssocID="{719C1E1D-E742-4C00-AA26-EAE06B0FB84C}" presName="centerShape" presStyleLbl="node0" presStyleIdx="0" presStyleCnt="1"/>
      <dgm:spPr/>
    </dgm:pt>
    <dgm:pt modelId="{52136C8F-780F-4008-B56C-AC90F033E0F5}" type="pres">
      <dgm:prSet presAssocID="{DE1303AB-DCFC-4EDB-A8BF-FB34720FBF00}" presName="parTrans" presStyleLbl="sibTrans2D1" presStyleIdx="0" presStyleCnt="4"/>
      <dgm:spPr/>
    </dgm:pt>
    <dgm:pt modelId="{7A7B1704-6D7F-45A2-AAF1-3A6FA55BB706}" type="pres">
      <dgm:prSet presAssocID="{DE1303AB-DCFC-4EDB-A8BF-FB34720FBF00}" presName="connectorText" presStyleLbl="sibTrans2D1" presStyleIdx="0" presStyleCnt="4"/>
      <dgm:spPr/>
    </dgm:pt>
    <dgm:pt modelId="{4957E5E0-6CB6-4D53-89AD-9CC4DCAD53B0}" type="pres">
      <dgm:prSet presAssocID="{38E43EF7-90C6-428C-AF2A-6C16FA34DAF3}" presName="node" presStyleLbl="node1" presStyleIdx="0" presStyleCnt="4" custRadScaleRad="103967" custRadScaleInc="-663">
        <dgm:presLayoutVars>
          <dgm:bulletEnabled val="1"/>
        </dgm:presLayoutVars>
      </dgm:prSet>
      <dgm:spPr/>
    </dgm:pt>
    <dgm:pt modelId="{AF446AF6-912E-49D4-9373-DBEA4DB36D2F}" type="pres">
      <dgm:prSet presAssocID="{7C7AC09C-484D-4FA9-8853-1AE1B43A7795}" presName="parTrans" presStyleLbl="sibTrans2D1" presStyleIdx="1" presStyleCnt="4"/>
      <dgm:spPr/>
    </dgm:pt>
    <dgm:pt modelId="{A3BD2239-EBAA-49D6-8554-2DD990B36BD0}" type="pres">
      <dgm:prSet presAssocID="{7C7AC09C-484D-4FA9-8853-1AE1B43A7795}" presName="connectorText" presStyleLbl="sibTrans2D1" presStyleIdx="1" presStyleCnt="4"/>
      <dgm:spPr/>
    </dgm:pt>
    <dgm:pt modelId="{3DFAA88C-256E-4653-8880-FB63BAC74FB3}" type="pres">
      <dgm:prSet presAssocID="{E24F0A13-79B0-43C3-9CD8-646EF9562745}" presName="node" presStyleLbl="node1" presStyleIdx="1" presStyleCnt="4">
        <dgm:presLayoutVars>
          <dgm:bulletEnabled val="1"/>
        </dgm:presLayoutVars>
      </dgm:prSet>
      <dgm:spPr/>
    </dgm:pt>
    <dgm:pt modelId="{83614526-CF3F-43D5-9A5D-793B37C80845}" type="pres">
      <dgm:prSet presAssocID="{FC9B3E46-CB21-41DB-9416-151617FB2A40}" presName="parTrans" presStyleLbl="sibTrans2D1" presStyleIdx="2" presStyleCnt="4"/>
      <dgm:spPr/>
    </dgm:pt>
    <dgm:pt modelId="{8D714A59-258F-40A3-B829-396008AF2391}" type="pres">
      <dgm:prSet presAssocID="{FC9B3E46-CB21-41DB-9416-151617FB2A40}" presName="connectorText" presStyleLbl="sibTrans2D1" presStyleIdx="2" presStyleCnt="4"/>
      <dgm:spPr/>
    </dgm:pt>
    <dgm:pt modelId="{732893CE-4683-42C2-BA3B-D0424875A14C}" type="pres">
      <dgm:prSet presAssocID="{689AA380-74B2-4D4B-928E-9FE5A3DA456F}" presName="node" presStyleLbl="node1" presStyleIdx="2" presStyleCnt="4">
        <dgm:presLayoutVars>
          <dgm:bulletEnabled val="1"/>
        </dgm:presLayoutVars>
      </dgm:prSet>
      <dgm:spPr/>
    </dgm:pt>
    <dgm:pt modelId="{D1D13F50-1190-49AC-ADA9-AEB1C2AD00BC}" type="pres">
      <dgm:prSet presAssocID="{AD040C2D-0973-4AC8-B107-69E1B2DFF44A}" presName="parTrans" presStyleLbl="sibTrans2D1" presStyleIdx="3" presStyleCnt="4"/>
      <dgm:spPr/>
    </dgm:pt>
    <dgm:pt modelId="{F89AD8D3-64B3-43F1-A90A-A12CF7394FBD}" type="pres">
      <dgm:prSet presAssocID="{AD040C2D-0973-4AC8-B107-69E1B2DFF44A}" presName="connectorText" presStyleLbl="sibTrans2D1" presStyleIdx="3" presStyleCnt="4"/>
      <dgm:spPr/>
    </dgm:pt>
    <dgm:pt modelId="{B44FC410-D4D7-4FFA-AB6C-4CE53CA06D23}" type="pres">
      <dgm:prSet presAssocID="{4A32935A-1A76-4C82-AABC-450984620925}" presName="node" presStyleLbl="node1" presStyleIdx="3" presStyleCnt="4">
        <dgm:presLayoutVars>
          <dgm:bulletEnabled val="1"/>
        </dgm:presLayoutVars>
      </dgm:prSet>
      <dgm:spPr/>
    </dgm:pt>
  </dgm:ptLst>
  <dgm:cxnLst>
    <dgm:cxn modelId="{43924D02-5A08-4EC9-9E81-98437B742D81}" srcId="{22460A8F-9B44-4711-BEF8-568F38BD8967}" destId="{719C1E1D-E742-4C00-AA26-EAE06B0FB84C}" srcOrd="0" destOrd="0" parTransId="{7431E525-DFD6-490D-9B5C-963A4C36E156}" sibTransId="{FBDC6FFC-8E00-4E5B-A8F3-202DA7665B9B}"/>
    <dgm:cxn modelId="{55FACF05-E105-4248-910D-5505931BAC17}" type="presOf" srcId="{DE1303AB-DCFC-4EDB-A8BF-FB34720FBF00}" destId="{7A7B1704-6D7F-45A2-AAF1-3A6FA55BB706}" srcOrd="1" destOrd="0" presId="urn:microsoft.com/office/officeart/2005/8/layout/radial5"/>
    <dgm:cxn modelId="{9DCE2F06-A5B5-4556-8150-F75539480D04}" type="presOf" srcId="{7C7AC09C-484D-4FA9-8853-1AE1B43A7795}" destId="{A3BD2239-EBAA-49D6-8554-2DD990B36BD0}" srcOrd="1" destOrd="0" presId="urn:microsoft.com/office/officeart/2005/8/layout/radial5"/>
    <dgm:cxn modelId="{F1F68828-BB84-45C9-B62B-B3EB7FD618FA}" type="presOf" srcId="{4A32935A-1A76-4C82-AABC-450984620925}" destId="{B44FC410-D4D7-4FFA-AB6C-4CE53CA06D23}" srcOrd="0" destOrd="0" presId="urn:microsoft.com/office/officeart/2005/8/layout/radial5"/>
    <dgm:cxn modelId="{22D5F831-EED9-4889-8FD0-90008FC42F04}" type="presOf" srcId="{AD040C2D-0973-4AC8-B107-69E1B2DFF44A}" destId="{D1D13F50-1190-49AC-ADA9-AEB1C2AD00BC}" srcOrd="0" destOrd="0" presId="urn:microsoft.com/office/officeart/2005/8/layout/radial5"/>
    <dgm:cxn modelId="{BF324461-B9DE-4BCA-A0E8-449CC4B6BB43}" type="presOf" srcId="{FC9B3E46-CB21-41DB-9416-151617FB2A40}" destId="{8D714A59-258F-40A3-B829-396008AF2391}" srcOrd="1" destOrd="0" presId="urn:microsoft.com/office/officeart/2005/8/layout/radial5"/>
    <dgm:cxn modelId="{0888A74D-F327-4A6F-932C-61D54375EB46}" type="presOf" srcId="{DE1303AB-DCFC-4EDB-A8BF-FB34720FBF00}" destId="{52136C8F-780F-4008-B56C-AC90F033E0F5}" srcOrd="0" destOrd="0" presId="urn:microsoft.com/office/officeart/2005/8/layout/radial5"/>
    <dgm:cxn modelId="{0CB15A51-84BF-4417-B4D6-C5EF9EA0BE93}" type="presOf" srcId="{22460A8F-9B44-4711-BEF8-568F38BD8967}" destId="{22AC55EF-CF25-42FD-84DC-9D9186AA84A1}" srcOrd="0" destOrd="0" presId="urn:microsoft.com/office/officeart/2005/8/layout/radial5"/>
    <dgm:cxn modelId="{7E223B55-4F5F-43C6-862A-F615112F72AA}" type="presOf" srcId="{E24F0A13-79B0-43C3-9CD8-646EF9562745}" destId="{3DFAA88C-256E-4653-8880-FB63BAC74FB3}" srcOrd="0" destOrd="0" presId="urn:microsoft.com/office/officeart/2005/8/layout/radial5"/>
    <dgm:cxn modelId="{5319867C-CEEA-4780-8BDC-484273558EAC}" type="presOf" srcId="{AD040C2D-0973-4AC8-B107-69E1B2DFF44A}" destId="{F89AD8D3-64B3-43F1-A90A-A12CF7394FBD}" srcOrd="1" destOrd="0" presId="urn:microsoft.com/office/officeart/2005/8/layout/radial5"/>
    <dgm:cxn modelId="{DA15727E-E369-4545-B43D-44787B754944}" srcId="{719C1E1D-E742-4C00-AA26-EAE06B0FB84C}" destId="{689AA380-74B2-4D4B-928E-9FE5A3DA456F}" srcOrd="2" destOrd="0" parTransId="{FC9B3E46-CB21-41DB-9416-151617FB2A40}" sibTransId="{A87D9CF6-82B1-4C69-8F53-189B01D60803}"/>
    <dgm:cxn modelId="{D821E180-83E9-4283-8BE3-3839C8B5EE8C}" srcId="{719C1E1D-E742-4C00-AA26-EAE06B0FB84C}" destId="{38E43EF7-90C6-428C-AF2A-6C16FA34DAF3}" srcOrd="0" destOrd="0" parTransId="{DE1303AB-DCFC-4EDB-A8BF-FB34720FBF00}" sibTransId="{56D6CF87-BDD6-4871-9027-E190163CAC24}"/>
    <dgm:cxn modelId="{02379F83-42B4-49D1-9AB2-6D7A51DDBEF0}" srcId="{719C1E1D-E742-4C00-AA26-EAE06B0FB84C}" destId="{4A32935A-1A76-4C82-AABC-450984620925}" srcOrd="3" destOrd="0" parTransId="{AD040C2D-0973-4AC8-B107-69E1B2DFF44A}" sibTransId="{32A9B760-5155-4FBC-B102-0BD9707840FE}"/>
    <dgm:cxn modelId="{D3D7AF88-3826-4B81-9267-B8F722465ADC}" type="presOf" srcId="{38E43EF7-90C6-428C-AF2A-6C16FA34DAF3}" destId="{4957E5E0-6CB6-4D53-89AD-9CC4DCAD53B0}" srcOrd="0" destOrd="0" presId="urn:microsoft.com/office/officeart/2005/8/layout/radial5"/>
    <dgm:cxn modelId="{D0F79BBB-1D5E-43D9-858F-107F9AA6A08F}" type="presOf" srcId="{7C7AC09C-484D-4FA9-8853-1AE1B43A7795}" destId="{AF446AF6-912E-49D4-9373-DBEA4DB36D2F}" srcOrd="0" destOrd="0" presId="urn:microsoft.com/office/officeart/2005/8/layout/radial5"/>
    <dgm:cxn modelId="{B52E1EBE-A918-400B-9E84-54037E828C33}" srcId="{719C1E1D-E742-4C00-AA26-EAE06B0FB84C}" destId="{E24F0A13-79B0-43C3-9CD8-646EF9562745}" srcOrd="1" destOrd="0" parTransId="{7C7AC09C-484D-4FA9-8853-1AE1B43A7795}" sibTransId="{C665B056-DDD8-47D0-8F04-57BAD405FAC0}"/>
    <dgm:cxn modelId="{62729CC0-232E-414D-A5CC-21009BBDC4D5}" type="presOf" srcId="{719C1E1D-E742-4C00-AA26-EAE06B0FB84C}" destId="{248F7FEA-DF82-4256-83EE-205341D5E4F3}" srcOrd="0" destOrd="0" presId="urn:microsoft.com/office/officeart/2005/8/layout/radial5"/>
    <dgm:cxn modelId="{F35C36D2-D305-4370-A565-89D4250D2820}" type="presOf" srcId="{FC9B3E46-CB21-41DB-9416-151617FB2A40}" destId="{83614526-CF3F-43D5-9A5D-793B37C80845}" srcOrd="0" destOrd="0" presId="urn:microsoft.com/office/officeart/2005/8/layout/radial5"/>
    <dgm:cxn modelId="{DE9010D9-8F6B-4CE0-9524-DD647C314F54}" type="presOf" srcId="{689AA380-74B2-4D4B-928E-9FE5A3DA456F}" destId="{732893CE-4683-42C2-BA3B-D0424875A14C}" srcOrd="0" destOrd="0" presId="urn:microsoft.com/office/officeart/2005/8/layout/radial5"/>
    <dgm:cxn modelId="{6E852DF0-B833-4B2E-8B4B-832CA4F74381}" type="presParOf" srcId="{22AC55EF-CF25-42FD-84DC-9D9186AA84A1}" destId="{248F7FEA-DF82-4256-83EE-205341D5E4F3}" srcOrd="0" destOrd="0" presId="urn:microsoft.com/office/officeart/2005/8/layout/radial5"/>
    <dgm:cxn modelId="{32FD87B5-4E0E-4107-891F-2C2B5BCD28D8}" type="presParOf" srcId="{22AC55EF-CF25-42FD-84DC-9D9186AA84A1}" destId="{52136C8F-780F-4008-B56C-AC90F033E0F5}" srcOrd="1" destOrd="0" presId="urn:microsoft.com/office/officeart/2005/8/layout/radial5"/>
    <dgm:cxn modelId="{FCC7FD98-3AEC-4C30-BAD7-65A94A786408}" type="presParOf" srcId="{52136C8F-780F-4008-B56C-AC90F033E0F5}" destId="{7A7B1704-6D7F-45A2-AAF1-3A6FA55BB706}" srcOrd="0" destOrd="0" presId="urn:microsoft.com/office/officeart/2005/8/layout/radial5"/>
    <dgm:cxn modelId="{9E84CB59-56FD-4191-8353-7D79AD8031B8}" type="presParOf" srcId="{22AC55EF-CF25-42FD-84DC-9D9186AA84A1}" destId="{4957E5E0-6CB6-4D53-89AD-9CC4DCAD53B0}" srcOrd="2" destOrd="0" presId="urn:microsoft.com/office/officeart/2005/8/layout/radial5"/>
    <dgm:cxn modelId="{7FAC7F3B-8380-4CD6-9E8A-36AC3CFA27A1}" type="presParOf" srcId="{22AC55EF-CF25-42FD-84DC-9D9186AA84A1}" destId="{AF446AF6-912E-49D4-9373-DBEA4DB36D2F}" srcOrd="3" destOrd="0" presId="urn:microsoft.com/office/officeart/2005/8/layout/radial5"/>
    <dgm:cxn modelId="{D173F955-BE80-469D-9E6C-0DB1C2907113}" type="presParOf" srcId="{AF446AF6-912E-49D4-9373-DBEA4DB36D2F}" destId="{A3BD2239-EBAA-49D6-8554-2DD990B36BD0}" srcOrd="0" destOrd="0" presId="urn:microsoft.com/office/officeart/2005/8/layout/radial5"/>
    <dgm:cxn modelId="{A5070000-4B76-40B2-A2D0-0193BF07D93C}" type="presParOf" srcId="{22AC55EF-CF25-42FD-84DC-9D9186AA84A1}" destId="{3DFAA88C-256E-4653-8880-FB63BAC74FB3}" srcOrd="4" destOrd="0" presId="urn:microsoft.com/office/officeart/2005/8/layout/radial5"/>
    <dgm:cxn modelId="{7EA6204E-175F-4DE8-BB05-07113664B47B}" type="presParOf" srcId="{22AC55EF-CF25-42FD-84DC-9D9186AA84A1}" destId="{83614526-CF3F-43D5-9A5D-793B37C80845}" srcOrd="5" destOrd="0" presId="urn:microsoft.com/office/officeart/2005/8/layout/radial5"/>
    <dgm:cxn modelId="{621C76E2-FECB-4550-9619-27B82963BBEF}" type="presParOf" srcId="{83614526-CF3F-43D5-9A5D-793B37C80845}" destId="{8D714A59-258F-40A3-B829-396008AF2391}" srcOrd="0" destOrd="0" presId="urn:microsoft.com/office/officeart/2005/8/layout/radial5"/>
    <dgm:cxn modelId="{3845597A-D89B-4F10-A79E-C052EE385914}" type="presParOf" srcId="{22AC55EF-CF25-42FD-84DC-9D9186AA84A1}" destId="{732893CE-4683-42C2-BA3B-D0424875A14C}" srcOrd="6" destOrd="0" presId="urn:microsoft.com/office/officeart/2005/8/layout/radial5"/>
    <dgm:cxn modelId="{29658A3C-0F72-435C-B166-15B80B2ABEB2}" type="presParOf" srcId="{22AC55EF-CF25-42FD-84DC-9D9186AA84A1}" destId="{D1D13F50-1190-49AC-ADA9-AEB1C2AD00BC}" srcOrd="7" destOrd="0" presId="urn:microsoft.com/office/officeart/2005/8/layout/radial5"/>
    <dgm:cxn modelId="{7ABBCD23-9C4A-402D-AE21-D185EEF06A2C}" type="presParOf" srcId="{D1D13F50-1190-49AC-ADA9-AEB1C2AD00BC}" destId="{F89AD8D3-64B3-43F1-A90A-A12CF7394FBD}" srcOrd="0" destOrd="0" presId="urn:microsoft.com/office/officeart/2005/8/layout/radial5"/>
    <dgm:cxn modelId="{E2E5ADA2-0FDE-4B51-A19C-ECEF91BE4FE6}" type="presParOf" srcId="{22AC55EF-CF25-42FD-84DC-9D9186AA84A1}" destId="{B44FC410-D4D7-4FFA-AB6C-4CE53CA06D23}"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460A8F-9B44-4711-BEF8-568F38BD8967}" type="doc">
      <dgm:prSet loTypeId="urn:microsoft.com/office/officeart/2005/8/layout/radial5" loCatId="cycle" qsTypeId="urn:microsoft.com/office/officeart/2005/8/quickstyle/3d1" qsCatId="3D" csTypeId="urn:microsoft.com/office/officeart/2005/8/colors/accent1_3" csCatId="accent1" phldr="1"/>
      <dgm:spPr/>
      <dgm:t>
        <a:bodyPr/>
        <a:lstStyle/>
        <a:p>
          <a:endParaRPr lang="en-GB"/>
        </a:p>
      </dgm:t>
    </dgm:pt>
    <dgm:pt modelId="{719C1E1D-E742-4C00-AA26-EAE06B0FB84C}">
      <dgm:prSet phldrT="[Text]" custT="1"/>
      <dgm:spPr>
        <a:solidFill>
          <a:schemeClr val="accent5">
            <a:lumMod val="75000"/>
          </a:schemeClr>
        </a:solidFill>
      </dgm:spPr>
      <dgm:t>
        <a:bodyPr/>
        <a:lstStyle/>
        <a:p>
          <a:r>
            <a:rPr lang="en-GB" sz="1000" dirty="0"/>
            <a:t>SNOMED CT Data</a:t>
          </a:r>
        </a:p>
      </dgm:t>
    </dgm:pt>
    <dgm:pt modelId="{7431E525-DFD6-490D-9B5C-963A4C36E156}" type="parTrans" cxnId="{43924D02-5A08-4EC9-9E81-98437B742D81}">
      <dgm:prSet/>
      <dgm:spPr/>
      <dgm:t>
        <a:bodyPr/>
        <a:lstStyle/>
        <a:p>
          <a:endParaRPr lang="en-GB"/>
        </a:p>
      </dgm:t>
    </dgm:pt>
    <dgm:pt modelId="{FBDC6FFC-8E00-4E5B-A8F3-202DA7665B9B}" type="sibTrans" cxnId="{43924D02-5A08-4EC9-9E81-98437B742D81}">
      <dgm:prSet/>
      <dgm:spPr/>
      <dgm:t>
        <a:bodyPr/>
        <a:lstStyle/>
        <a:p>
          <a:endParaRPr lang="en-GB"/>
        </a:p>
      </dgm:t>
    </dgm:pt>
    <dgm:pt modelId="{38E43EF7-90C6-428C-AF2A-6C16FA34DAF3}">
      <dgm:prSet phldrT="[Text]"/>
      <dgm:spPr/>
      <dgm:t>
        <a:bodyPr/>
        <a:lstStyle/>
        <a:p>
          <a:r>
            <a:rPr lang="en-GB" dirty="0"/>
            <a:t>Primary Care</a:t>
          </a:r>
        </a:p>
      </dgm:t>
    </dgm:pt>
    <dgm:pt modelId="{DE1303AB-DCFC-4EDB-A8BF-FB34720FBF00}" type="parTrans" cxnId="{D821E180-83E9-4283-8BE3-3839C8B5EE8C}">
      <dgm:prSet/>
      <dgm:spPr/>
      <dgm:t>
        <a:bodyPr/>
        <a:lstStyle/>
        <a:p>
          <a:endParaRPr lang="en-GB"/>
        </a:p>
      </dgm:t>
    </dgm:pt>
    <dgm:pt modelId="{56D6CF87-BDD6-4871-9027-E190163CAC24}" type="sibTrans" cxnId="{D821E180-83E9-4283-8BE3-3839C8B5EE8C}">
      <dgm:prSet/>
      <dgm:spPr/>
      <dgm:t>
        <a:bodyPr/>
        <a:lstStyle/>
        <a:p>
          <a:endParaRPr lang="en-GB"/>
        </a:p>
      </dgm:t>
    </dgm:pt>
    <dgm:pt modelId="{E24F0A13-79B0-43C3-9CD8-646EF9562745}">
      <dgm:prSet phldrT="[Text]"/>
      <dgm:spPr/>
      <dgm:t>
        <a:bodyPr/>
        <a:lstStyle/>
        <a:p>
          <a:r>
            <a:rPr lang="en-GB" dirty="0"/>
            <a:t>Secondary Care</a:t>
          </a:r>
        </a:p>
      </dgm:t>
    </dgm:pt>
    <dgm:pt modelId="{7C7AC09C-484D-4FA9-8853-1AE1B43A7795}" type="parTrans" cxnId="{B52E1EBE-A918-400B-9E84-54037E828C33}">
      <dgm:prSet/>
      <dgm:spPr/>
      <dgm:t>
        <a:bodyPr/>
        <a:lstStyle/>
        <a:p>
          <a:endParaRPr lang="en-GB"/>
        </a:p>
      </dgm:t>
    </dgm:pt>
    <dgm:pt modelId="{C665B056-DDD8-47D0-8F04-57BAD405FAC0}" type="sibTrans" cxnId="{B52E1EBE-A918-400B-9E84-54037E828C33}">
      <dgm:prSet/>
      <dgm:spPr/>
      <dgm:t>
        <a:bodyPr/>
        <a:lstStyle/>
        <a:p>
          <a:endParaRPr lang="en-GB"/>
        </a:p>
      </dgm:t>
    </dgm:pt>
    <dgm:pt modelId="{689AA380-74B2-4D4B-928E-9FE5A3DA456F}">
      <dgm:prSet phldrT="[Text]"/>
      <dgm:spPr/>
      <dgm:t>
        <a:bodyPr/>
        <a:lstStyle/>
        <a:p>
          <a:r>
            <a:rPr lang="en-GB" dirty="0"/>
            <a:t>Community</a:t>
          </a:r>
        </a:p>
      </dgm:t>
    </dgm:pt>
    <dgm:pt modelId="{FC9B3E46-CB21-41DB-9416-151617FB2A40}" type="parTrans" cxnId="{DA15727E-E369-4545-B43D-44787B754944}">
      <dgm:prSet/>
      <dgm:spPr/>
      <dgm:t>
        <a:bodyPr/>
        <a:lstStyle/>
        <a:p>
          <a:endParaRPr lang="en-GB"/>
        </a:p>
      </dgm:t>
    </dgm:pt>
    <dgm:pt modelId="{A87D9CF6-82B1-4C69-8F53-189B01D60803}" type="sibTrans" cxnId="{DA15727E-E369-4545-B43D-44787B754944}">
      <dgm:prSet/>
      <dgm:spPr/>
      <dgm:t>
        <a:bodyPr/>
        <a:lstStyle/>
        <a:p>
          <a:endParaRPr lang="en-GB"/>
        </a:p>
      </dgm:t>
    </dgm:pt>
    <dgm:pt modelId="{4A32935A-1A76-4C82-AABC-450984620925}">
      <dgm:prSet phldrT="[Text]"/>
      <dgm:spPr/>
      <dgm:t>
        <a:bodyPr/>
        <a:lstStyle/>
        <a:p>
          <a:r>
            <a:rPr lang="en-GB" dirty="0"/>
            <a:t>Mental Health</a:t>
          </a:r>
        </a:p>
      </dgm:t>
    </dgm:pt>
    <dgm:pt modelId="{AD040C2D-0973-4AC8-B107-69E1B2DFF44A}" type="parTrans" cxnId="{02379F83-42B4-49D1-9AB2-6D7A51DDBEF0}">
      <dgm:prSet/>
      <dgm:spPr/>
      <dgm:t>
        <a:bodyPr/>
        <a:lstStyle/>
        <a:p>
          <a:endParaRPr lang="en-GB"/>
        </a:p>
      </dgm:t>
    </dgm:pt>
    <dgm:pt modelId="{32A9B760-5155-4FBC-B102-0BD9707840FE}" type="sibTrans" cxnId="{02379F83-42B4-49D1-9AB2-6D7A51DDBEF0}">
      <dgm:prSet/>
      <dgm:spPr/>
      <dgm:t>
        <a:bodyPr/>
        <a:lstStyle/>
        <a:p>
          <a:endParaRPr lang="en-GB"/>
        </a:p>
      </dgm:t>
    </dgm:pt>
    <dgm:pt modelId="{22AC55EF-CF25-42FD-84DC-9D9186AA84A1}" type="pres">
      <dgm:prSet presAssocID="{22460A8F-9B44-4711-BEF8-568F38BD8967}" presName="Name0" presStyleCnt="0">
        <dgm:presLayoutVars>
          <dgm:chMax val="1"/>
          <dgm:dir/>
          <dgm:animLvl val="ctr"/>
          <dgm:resizeHandles val="exact"/>
        </dgm:presLayoutVars>
      </dgm:prSet>
      <dgm:spPr/>
    </dgm:pt>
    <dgm:pt modelId="{248F7FEA-DF82-4256-83EE-205341D5E4F3}" type="pres">
      <dgm:prSet presAssocID="{719C1E1D-E742-4C00-AA26-EAE06B0FB84C}" presName="centerShape" presStyleLbl="node0" presStyleIdx="0" presStyleCnt="1" custScaleX="126598" custScaleY="131774"/>
      <dgm:spPr/>
    </dgm:pt>
    <dgm:pt modelId="{52136C8F-780F-4008-B56C-AC90F033E0F5}" type="pres">
      <dgm:prSet presAssocID="{DE1303AB-DCFC-4EDB-A8BF-FB34720FBF00}" presName="parTrans" presStyleLbl="sibTrans2D1" presStyleIdx="0" presStyleCnt="4"/>
      <dgm:spPr/>
    </dgm:pt>
    <dgm:pt modelId="{7A7B1704-6D7F-45A2-AAF1-3A6FA55BB706}" type="pres">
      <dgm:prSet presAssocID="{DE1303AB-DCFC-4EDB-A8BF-FB34720FBF00}" presName="connectorText" presStyleLbl="sibTrans2D1" presStyleIdx="0" presStyleCnt="4"/>
      <dgm:spPr/>
    </dgm:pt>
    <dgm:pt modelId="{4957E5E0-6CB6-4D53-89AD-9CC4DCAD53B0}" type="pres">
      <dgm:prSet presAssocID="{38E43EF7-90C6-428C-AF2A-6C16FA34DAF3}" presName="node" presStyleLbl="node1" presStyleIdx="0" presStyleCnt="4">
        <dgm:presLayoutVars>
          <dgm:bulletEnabled val="1"/>
        </dgm:presLayoutVars>
      </dgm:prSet>
      <dgm:spPr/>
    </dgm:pt>
    <dgm:pt modelId="{AF446AF6-912E-49D4-9373-DBEA4DB36D2F}" type="pres">
      <dgm:prSet presAssocID="{7C7AC09C-484D-4FA9-8853-1AE1B43A7795}" presName="parTrans" presStyleLbl="sibTrans2D1" presStyleIdx="1" presStyleCnt="4"/>
      <dgm:spPr/>
    </dgm:pt>
    <dgm:pt modelId="{A3BD2239-EBAA-49D6-8554-2DD990B36BD0}" type="pres">
      <dgm:prSet presAssocID="{7C7AC09C-484D-4FA9-8853-1AE1B43A7795}" presName="connectorText" presStyleLbl="sibTrans2D1" presStyleIdx="1" presStyleCnt="4"/>
      <dgm:spPr/>
    </dgm:pt>
    <dgm:pt modelId="{3DFAA88C-256E-4653-8880-FB63BAC74FB3}" type="pres">
      <dgm:prSet presAssocID="{E24F0A13-79B0-43C3-9CD8-646EF9562745}" presName="node" presStyleLbl="node1" presStyleIdx="1" presStyleCnt="4">
        <dgm:presLayoutVars>
          <dgm:bulletEnabled val="1"/>
        </dgm:presLayoutVars>
      </dgm:prSet>
      <dgm:spPr/>
    </dgm:pt>
    <dgm:pt modelId="{83614526-CF3F-43D5-9A5D-793B37C80845}" type="pres">
      <dgm:prSet presAssocID="{FC9B3E46-CB21-41DB-9416-151617FB2A40}" presName="parTrans" presStyleLbl="sibTrans2D1" presStyleIdx="2" presStyleCnt="4"/>
      <dgm:spPr/>
    </dgm:pt>
    <dgm:pt modelId="{8D714A59-258F-40A3-B829-396008AF2391}" type="pres">
      <dgm:prSet presAssocID="{FC9B3E46-CB21-41DB-9416-151617FB2A40}" presName="connectorText" presStyleLbl="sibTrans2D1" presStyleIdx="2" presStyleCnt="4"/>
      <dgm:spPr/>
    </dgm:pt>
    <dgm:pt modelId="{732893CE-4683-42C2-BA3B-D0424875A14C}" type="pres">
      <dgm:prSet presAssocID="{689AA380-74B2-4D4B-928E-9FE5A3DA456F}" presName="node" presStyleLbl="node1" presStyleIdx="2" presStyleCnt="4">
        <dgm:presLayoutVars>
          <dgm:bulletEnabled val="1"/>
        </dgm:presLayoutVars>
      </dgm:prSet>
      <dgm:spPr/>
    </dgm:pt>
    <dgm:pt modelId="{D1D13F50-1190-49AC-ADA9-AEB1C2AD00BC}" type="pres">
      <dgm:prSet presAssocID="{AD040C2D-0973-4AC8-B107-69E1B2DFF44A}" presName="parTrans" presStyleLbl="sibTrans2D1" presStyleIdx="3" presStyleCnt="4"/>
      <dgm:spPr/>
    </dgm:pt>
    <dgm:pt modelId="{F89AD8D3-64B3-43F1-A90A-A12CF7394FBD}" type="pres">
      <dgm:prSet presAssocID="{AD040C2D-0973-4AC8-B107-69E1B2DFF44A}" presName="connectorText" presStyleLbl="sibTrans2D1" presStyleIdx="3" presStyleCnt="4"/>
      <dgm:spPr/>
    </dgm:pt>
    <dgm:pt modelId="{B44FC410-D4D7-4FFA-AB6C-4CE53CA06D23}" type="pres">
      <dgm:prSet presAssocID="{4A32935A-1A76-4C82-AABC-450984620925}" presName="node" presStyleLbl="node1" presStyleIdx="3" presStyleCnt="4">
        <dgm:presLayoutVars>
          <dgm:bulletEnabled val="1"/>
        </dgm:presLayoutVars>
      </dgm:prSet>
      <dgm:spPr/>
    </dgm:pt>
  </dgm:ptLst>
  <dgm:cxnLst>
    <dgm:cxn modelId="{43924D02-5A08-4EC9-9E81-98437B742D81}" srcId="{22460A8F-9B44-4711-BEF8-568F38BD8967}" destId="{719C1E1D-E742-4C00-AA26-EAE06B0FB84C}" srcOrd="0" destOrd="0" parTransId="{7431E525-DFD6-490D-9B5C-963A4C36E156}" sibTransId="{FBDC6FFC-8E00-4E5B-A8F3-202DA7665B9B}"/>
    <dgm:cxn modelId="{DF7C9B0A-8060-480B-AC35-E624903AB88A}" type="presOf" srcId="{4A32935A-1A76-4C82-AABC-450984620925}" destId="{B44FC410-D4D7-4FFA-AB6C-4CE53CA06D23}" srcOrd="0" destOrd="0" presId="urn:microsoft.com/office/officeart/2005/8/layout/radial5"/>
    <dgm:cxn modelId="{014D0C24-E191-4E74-A143-E1CFA4667791}" type="presOf" srcId="{22460A8F-9B44-4711-BEF8-568F38BD8967}" destId="{22AC55EF-CF25-42FD-84DC-9D9186AA84A1}" srcOrd="0" destOrd="0" presId="urn:microsoft.com/office/officeart/2005/8/layout/radial5"/>
    <dgm:cxn modelId="{A190C35D-EC00-403F-BF8E-0A68E833512A}" type="presOf" srcId="{719C1E1D-E742-4C00-AA26-EAE06B0FB84C}" destId="{248F7FEA-DF82-4256-83EE-205341D5E4F3}" srcOrd="0" destOrd="0" presId="urn:microsoft.com/office/officeart/2005/8/layout/radial5"/>
    <dgm:cxn modelId="{F0E65650-687A-41B9-A49E-7AFA0094CFC6}" type="presOf" srcId="{DE1303AB-DCFC-4EDB-A8BF-FB34720FBF00}" destId="{7A7B1704-6D7F-45A2-AAF1-3A6FA55BB706}" srcOrd="1" destOrd="0" presId="urn:microsoft.com/office/officeart/2005/8/layout/radial5"/>
    <dgm:cxn modelId="{5812DD7B-81BD-48E7-91C4-F29EBB1904BB}" type="presOf" srcId="{7C7AC09C-484D-4FA9-8853-1AE1B43A7795}" destId="{A3BD2239-EBAA-49D6-8554-2DD990B36BD0}" srcOrd="1" destOrd="0" presId="urn:microsoft.com/office/officeart/2005/8/layout/radial5"/>
    <dgm:cxn modelId="{3A05877D-AB53-438D-A451-6B353FF211C7}" type="presOf" srcId="{AD040C2D-0973-4AC8-B107-69E1B2DFF44A}" destId="{F89AD8D3-64B3-43F1-A90A-A12CF7394FBD}" srcOrd="1" destOrd="0" presId="urn:microsoft.com/office/officeart/2005/8/layout/radial5"/>
    <dgm:cxn modelId="{DA15727E-E369-4545-B43D-44787B754944}" srcId="{719C1E1D-E742-4C00-AA26-EAE06B0FB84C}" destId="{689AA380-74B2-4D4B-928E-9FE5A3DA456F}" srcOrd="2" destOrd="0" parTransId="{FC9B3E46-CB21-41DB-9416-151617FB2A40}" sibTransId="{A87D9CF6-82B1-4C69-8F53-189B01D60803}"/>
    <dgm:cxn modelId="{D821E180-83E9-4283-8BE3-3839C8B5EE8C}" srcId="{719C1E1D-E742-4C00-AA26-EAE06B0FB84C}" destId="{38E43EF7-90C6-428C-AF2A-6C16FA34DAF3}" srcOrd="0" destOrd="0" parTransId="{DE1303AB-DCFC-4EDB-A8BF-FB34720FBF00}" sibTransId="{56D6CF87-BDD6-4871-9027-E190163CAC24}"/>
    <dgm:cxn modelId="{02379F83-42B4-49D1-9AB2-6D7A51DDBEF0}" srcId="{719C1E1D-E742-4C00-AA26-EAE06B0FB84C}" destId="{4A32935A-1A76-4C82-AABC-450984620925}" srcOrd="3" destOrd="0" parTransId="{AD040C2D-0973-4AC8-B107-69E1B2DFF44A}" sibTransId="{32A9B760-5155-4FBC-B102-0BD9707840FE}"/>
    <dgm:cxn modelId="{CC81AB98-4E81-4466-B4B4-7D0EBDA1E462}" type="presOf" srcId="{FC9B3E46-CB21-41DB-9416-151617FB2A40}" destId="{83614526-CF3F-43D5-9A5D-793B37C80845}" srcOrd="0" destOrd="0" presId="urn:microsoft.com/office/officeart/2005/8/layout/radial5"/>
    <dgm:cxn modelId="{2D28499D-5ADA-467E-AFFB-98FFA1271C2C}" type="presOf" srcId="{FC9B3E46-CB21-41DB-9416-151617FB2A40}" destId="{8D714A59-258F-40A3-B829-396008AF2391}" srcOrd="1" destOrd="0" presId="urn:microsoft.com/office/officeart/2005/8/layout/radial5"/>
    <dgm:cxn modelId="{5464A29D-DC35-404B-B9EE-695CCF193BD6}" type="presOf" srcId="{38E43EF7-90C6-428C-AF2A-6C16FA34DAF3}" destId="{4957E5E0-6CB6-4D53-89AD-9CC4DCAD53B0}" srcOrd="0" destOrd="0" presId="urn:microsoft.com/office/officeart/2005/8/layout/radial5"/>
    <dgm:cxn modelId="{170063AE-067F-461C-9BD8-3E018F3FD085}" type="presOf" srcId="{689AA380-74B2-4D4B-928E-9FE5A3DA456F}" destId="{732893CE-4683-42C2-BA3B-D0424875A14C}" srcOrd="0" destOrd="0" presId="urn:microsoft.com/office/officeart/2005/8/layout/radial5"/>
    <dgm:cxn modelId="{B52E1EBE-A918-400B-9E84-54037E828C33}" srcId="{719C1E1D-E742-4C00-AA26-EAE06B0FB84C}" destId="{E24F0A13-79B0-43C3-9CD8-646EF9562745}" srcOrd="1" destOrd="0" parTransId="{7C7AC09C-484D-4FA9-8853-1AE1B43A7795}" sibTransId="{C665B056-DDD8-47D0-8F04-57BAD405FAC0}"/>
    <dgm:cxn modelId="{8C1D40D6-4CDC-4347-94A8-C4B7ABBEF1F6}" type="presOf" srcId="{DE1303AB-DCFC-4EDB-A8BF-FB34720FBF00}" destId="{52136C8F-780F-4008-B56C-AC90F033E0F5}" srcOrd="0" destOrd="0" presId="urn:microsoft.com/office/officeart/2005/8/layout/radial5"/>
    <dgm:cxn modelId="{102ABDDC-D700-4A96-BFC1-25B8612619C4}" type="presOf" srcId="{7C7AC09C-484D-4FA9-8853-1AE1B43A7795}" destId="{AF446AF6-912E-49D4-9373-DBEA4DB36D2F}" srcOrd="0" destOrd="0" presId="urn:microsoft.com/office/officeart/2005/8/layout/radial5"/>
    <dgm:cxn modelId="{50A773E4-5BC6-4481-B880-E9503376BBCB}" type="presOf" srcId="{E24F0A13-79B0-43C3-9CD8-646EF9562745}" destId="{3DFAA88C-256E-4653-8880-FB63BAC74FB3}" srcOrd="0" destOrd="0" presId="urn:microsoft.com/office/officeart/2005/8/layout/radial5"/>
    <dgm:cxn modelId="{D2F472EC-B99F-4CCD-9EA5-BCADF5E50450}" type="presOf" srcId="{AD040C2D-0973-4AC8-B107-69E1B2DFF44A}" destId="{D1D13F50-1190-49AC-ADA9-AEB1C2AD00BC}" srcOrd="0" destOrd="0" presId="urn:microsoft.com/office/officeart/2005/8/layout/radial5"/>
    <dgm:cxn modelId="{8583AD43-7466-419E-9AB4-B41C1CCA9D06}" type="presParOf" srcId="{22AC55EF-CF25-42FD-84DC-9D9186AA84A1}" destId="{248F7FEA-DF82-4256-83EE-205341D5E4F3}" srcOrd="0" destOrd="0" presId="urn:microsoft.com/office/officeart/2005/8/layout/radial5"/>
    <dgm:cxn modelId="{AA68A410-A0AE-4BC5-B559-63FDD1C68B39}" type="presParOf" srcId="{22AC55EF-CF25-42FD-84DC-9D9186AA84A1}" destId="{52136C8F-780F-4008-B56C-AC90F033E0F5}" srcOrd="1" destOrd="0" presId="urn:microsoft.com/office/officeart/2005/8/layout/radial5"/>
    <dgm:cxn modelId="{A8228932-0747-465F-A787-FBA7A159A6B9}" type="presParOf" srcId="{52136C8F-780F-4008-B56C-AC90F033E0F5}" destId="{7A7B1704-6D7F-45A2-AAF1-3A6FA55BB706}" srcOrd="0" destOrd="0" presId="urn:microsoft.com/office/officeart/2005/8/layout/radial5"/>
    <dgm:cxn modelId="{20A5A8B1-BCC6-4AF9-AFE5-2C88C187D4D7}" type="presParOf" srcId="{22AC55EF-CF25-42FD-84DC-9D9186AA84A1}" destId="{4957E5E0-6CB6-4D53-89AD-9CC4DCAD53B0}" srcOrd="2" destOrd="0" presId="urn:microsoft.com/office/officeart/2005/8/layout/radial5"/>
    <dgm:cxn modelId="{8262AF5B-8425-4610-A124-529761DC273F}" type="presParOf" srcId="{22AC55EF-CF25-42FD-84DC-9D9186AA84A1}" destId="{AF446AF6-912E-49D4-9373-DBEA4DB36D2F}" srcOrd="3" destOrd="0" presId="urn:microsoft.com/office/officeart/2005/8/layout/radial5"/>
    <dgm:cxn modelId="{FC0CD23A-9B6B-473F-886E-6E364A8FD7A8}" type="presParOf" srcId="{AF446AF6-912E-49D4-9373-DBEA4DB36D2F}" destId="{A3BD2239-EBAA-49D6-8554-2DD990B36BD0}" srcOrd="0" destOrd="0" presId="urn:microsoft.com/office/officeart/2005/8/layout/radial5"/>
    <dgm:cxn modelId="{99450E57-E4FC-4E9E-AC05-4A358EF34E78}" type="presParOf" srcId="{22AC55EF-CF25-42FD-84DC-9D9186AA84A1}" destId="{3DFAA88C-256E-4653-8880-FB63BAC74FB3}" srcOrd="4" destOrd="0" presId="urn:microsoft.com/office/officeart/2005/8/layout/radial5"/>
    <dgm:cxn modelId="{80626A01-3216-43CC-B86B-7C23CC43E050}" type="presParOf" srcId="{22AC55EF-CF25-42FD-84DC-9D9186AA84A1}" destId="{83614526-CF3F-43D5-9A5D-793B37C80845}" srcOrd="5" destOrd="0" presId="urn:microsoft.com/office/officeart/2005/8/layout/radial5"/>
    <dgm:cxn modelId="{A5EFECC8-FF5A-41A8-B5D7-DE02E82B076A}" type="presParOf" srcId="{83614526-CF3F-43D5-9A5D-793B37C80845}" destId="{8D714A59-258F-40A3-B829-396008AF2391}" srcOrd="0" destOrd="0" presId="urn:microsoft.com/office/officeart/2005/8/layout/radial5"/>
    <dgm:cxn modelId="{5E6B88C9-25DD-4293-9FB6-8C43B98B43B2}" type="presParOf" srcId="{22AC55EF-CF25-42FD-84DC-9D9186AA84A1}" destId="{732893CE-4683-42C2-BA3B-D0424875A14C}" srcOrd="6" destOrd="0" presId="urn:microsoft.com/office/officeart/2005/8/layout/radial5"/>
    <dgm:cxn modelId="{215A729D-EAFD-4D12-9382-DC2BC7144A7A}" type="presParOf" srcId="{22AC55EF-CF25-42FD-84DC-9D9186AA84A1}" destId="{D1D13F50-1190-49AC-ADA9-AEB1C2AD00BC}" srcOrd="7" destOrd="0" presId="urn:microsoft.com/office/officeart/2005/8/layout/radial5"/>
    <dgm:cxn modelId="{361301EA-4A81-47AB-B15D-743DC95C9702}" type="presParOf" srcId="{D1D13F50-1190-49AC-ADA9-AEB1C2AD00BC}" destId="{F89AD8D3-64B3-43F1-A90A-A12CF7394FBD}" srcOrd="0" destOrd="0" presId="urn:microsoft.com/office/officeart/2005/8/layout/radial5"/>
    <dgm:cxn modelId="{14E0D157-7FB1-4804-A162-2F73AA37E543}" type="presParOf" srcId="{22AC55EF-CF25-42FD-84DC-9D9186AA84A1}" destId="{B44FC410-D4D7-4FFA-AB6C-4CE53CA06D23}"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3BAD8-9697-43D4-89B5-E906B719292C}">
      <dsp:nvSpPr>
        <dsp:cNvPr id="0" name=""/>
        <dsp:cNvSpPr/>
      </dsp:nvSpPr>
      <dsp:spPr>
        <a:xfrm>
          <a:off x="1768925" y="549725"/>
          <a:ext cx="3765157" cy="3765157"/>
        </a:xfrm>
        <a:prstGeom prst="blockArc">
          <a:avLst>
            <a:gd name="adj1" fmla="val 12600000"/>
            <a:gd name="adj2" fmla="val 16200000"/>
            <a:gd name="adj3" fmla="val 452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634E6C8-5420-4E07-A999-33F690D2B6BC}">
      <dsp:nvSpPr>
        <dsp:cNvPr id="0" name=""/>
        <dsp:cNvSpPr/>
      </dsp:nvSpPr>
      <dsp:spPr>
        <a:xfrm>
          <a:off x="1768925" y="549725"/>
          <a:ext cx="3765157" cy="3765157"/>
        </a:xfrm>
        <a:prstGeom prst="blockArc">
          <a:avLst>
            <a:gd name="adj1" fmla="val 9000000"/>
            <a:gd name="adj2" fmla="val 12600000"/>
            <a:gd name="adj3" fmla="val 452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862A3AB-5965-42AF-BFA2-76169D8A80F7}">
      <dsp:nvSpPr>
        <dsp:cNvPr id="0" name=""/>
        <dsp:cNvSpPr/>
      </dsp:nvSpPr>
      <dsp:spPr>
        <a:xfrm>
          <a:off x="1768925" y="549725"/>
          <a:ext cx="3765157" cy="3765157"/>
        </a:xfrm>
        <a:prstGeom prst="blockArc">
          <a:avLst>
            <a:gd name="adj1" fmla="val 5400000"/>
            <a:gd name="adj2" fmla="val 9000000"/>
            <a:gd name="adj3" fmla="val 452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B24CBEF-2C43-4FBE-99B3-0E194D2F1BBC}">
      <dsp:nvSpPr>
        <dsp:cNvPr id="0" name=""/>
        <dsp:cNvSpPr/>
      </dsp:nvSpPr>
      <dsp:spPr>
        <a:xfrm>
          <a:off x="1768925" y="549725"/>
          <a:ext cx="3765157" cy="3765157"/>
        </a:xfrm>
        <a:prstGeom prst="blockArc">
          <a:avLst>
            <a:gd name="adj1" fmla="val 1800000"/>
            <a:gd name="adj2" fmla="val 5400000"/>
            <a:gd name="adj3" fmla="val 452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B4E9F2E-5C0F-4DBA-95C0-F35897618168}">
      <dsp:nvSpPr>
        <dsp:cNvPr id="0" name=""/>
        <dsp:cNvSpPr/>
      </dsp:nvSpPr>
      <dsp:spPr>
        <a:xfrm>
          <a:off x="1768925" y="549725"/>
          <a:ext cx="3765157" cy="3765157"/>
        </a:xfrm>
        <a:prstGeom prst="blockArc">
          <a:avLst>
            <a:gd name="adj1" fmla="val 19800000"/>
            <a:gd name="adj2" fmla="val 1800000"/>
            <a:gd name="adj3" fmla="val 452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54A26C9-6921-45C6-9E89-4CE9E0E8126D}">
      <dsp:nvSpPr>
        <dsp:cNvPr id="0" name=""/>
        <dsp:cNvSpPr/>
      </dsp:nvSpPr>
      <dsp:spPr>
        <a:xfrm>
          <a:off x="1768925" y="549725"/>
          <a:ext cx="3765157" cy="3765157"/>
        </a:xfrm>
        <a:prstGeom prst="blockArc">
          <a:avLst>
            <a:gd name="adj1" fmla="val 16200000"/>
            <a:gd name="adj2" fmla="val 19800000"/>
            <a:gd name="adj3" fmla="val 4525"/>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E55D399-737F-4A94-942F-E5BD1910F128}">
      <dsp:nvSpPr>
        <dsp:cNvPr id="0" name=""/>
        <dsp:cNvSpPr/>
      </dsp:nvSpPr>
      <dsp:spPr>
        <a:xfrm>
          <a:off x="2928923" y="1515531"/>
          <a:ext cx="1690246" cy="16902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GB" sz="2300" kern="1200" dirty="0"/>
            <a:t>SNOMED CT </a:t>
          </a:r>
        </a:p>
      </dsp:txBody>
      <dsp:txXfrm>
        <a:off x="3176454" y="1763062"/>
        <a:ext cx="1195184" cy="1195184"/>
      </dsp:txXfrm>
    </dsp:sp>
    <dsp:sp modelId="{C52D6761-0863-479A-BC26-9B2F73B704CC}">
      <dsp:nvSpPr>
        <dsp:cNvPr id="0" name=""/>
        <dsp:cNvSpPr/>
      </dsp:nvSpPr>
      <dsp:spPr>
        <a:xfrm>
          <a:off x="3059917" y="732"/>
          <a:ext cx="1183172" cy="118317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Outpatient</a:t>
          </a:r>
        </a:p>
      </dsp:txBody>
      <dsp:txXfrm>
        <a:off x="3233189" y="174004"/>
        <a:ext cx="836628" cy="836628"/>
      </dsp:txXfrm>
    </dsp:sp>
    <dsp:sp modelId="{B82DB3E9-7913-4CC9-94DC-8CC590F718ED}">
      <dsp:nvSpPr>
        <dsp:cNvPr id="0" name=""/>
        <dsp:cNvSpPr/>
      </dsp:nvSpPr>
      <dsp:spPr>
        <a:xfrm>
          <a:off x="4653391" y="920725"/>
          <a:ext cx="1183172" cy="118317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Community</a:t>
          </a:r>
        </a:p>
      </dsp:txBody>
      <dsp:txXfrm>
        <a:off x="4826663" y="1093997"/>
        <a:ext cx="836628" cy="836628"/>
      </dsp:txXfrm>
    </dsp:sp>
    <dsp:sp modelId="{D9C51778-000B-4BEE-82F2-9E9C20E41DFF}">
      <dsp:nvSpPr>
        <dsp:cNvPr id="0" name=""/>
        <dsp:cNvSpPr/>
      </dsp:nvSpPr>
      <dsp:spPr>
        <a:xfrm>
          <a:off x="4653391" y="2760709"/>
          <a:ext cx="1183172" cy="118317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Acute</a:t>
          </a:r>
        </a:p>
      </dsp:txBody>
      <dsp:txXfrm>
        <a:off x="4826663" y="2933981"/>
        <a:ext cx="836628" cy="836628"/>
      </dsp:txXfrm>
    </dsp:sp>
    <dsp:sp modelId="{A250C2C7-B87F-42FC-9C1C-2A1A3D95E65B}">
      <dsp:nvSpPr>
        <dsp:cNvPr id="0" name=""/>
        <dsp:cNvSpPr/>
      </dsp:nvSpPr>
      <dsp:spPr>
        <a:xfrm>
          <a:off x="3059917" y="3680702"/>
          <a:ext cx="1183172" cy="118317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Mental Health</a:t>
          </a:r>
        </a:p>
      </dsp:txBody>
      <dsp:txXfrm>
        <a:off x="3233189" y="3853974"/>
        <a:ext cx="836628" cy="836628"/>
      </dsp:txXfrm>
    </dsp:sp>
    <dsp:sp modelId="{0767DED0-7EFE-4F8A-B079-A4DE058A3A84}">
      <dsp:nvSpPr>
        <dsp:cNvPr id="0" name=""/>
        <dsp:cNvSpPr/>
      </dsp:nvSpPr>
      <dsp:spPr>
        <a:xfrm>
          <a:off x="1466444" y="2760709"/>
          <a:ext cx="1183172" cy="118317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Emergency</a:t>
          </a:r>
        </a:p>
      </dsp:txBody>
      <dsp:txXfrm>
        <a:off x="1639716" y="2933981"/>
        <a:ext cx="836628" cy="836628"/>
      </dsp:txXfrm>
    </dsp:sp>
    <dsp:sp modelId="{A33A0D53-61B2-4233-8F95-4EE580D9DF62}">
      <dsp:nvSpPr>
        <dsp:cNvPr id="0" name=""/>
        <dsp:cNvSpPr/>
      </dsp:nvSpPr>
      <dsp:spPr>
        <a:xfrm>
          <a:off x="1466444" y="920725"/>
          <a:ext cx="1183172" cy="118317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Laboratories</a:t>
          </a:r>
        </a:p>
      </dsp:txBody>
      <dsp:txXfrm>
        <a:off x="1639716" y="1093997"/>
        <a:ext cx="836628" cy="836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4890A-3890-484C-AAD0-F0A23393A27E}">
      <dsp:nvSpPr>
        <dsp:cNvPr id="0" name=""/>
        <dsp:cNvSpPr/>
      </dsp:nvSpPr>
      <dsp:spPr>
        <a:xfrm rot="5400000">
          <a:off x="4000078" y="-1918924"/>
          <a:ext cx="1178718" cy="531571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Disease and deformity – scar</a:t>
          </a:r>
        </a:p>
        <a:p>
          <a:pPr marL="114300" lvl="1" indent="-114300" algn="l" defTabSz="666750">
            <a:lnSpc>
              <a:spcPct val="90000"/>
            </a:lnSpc>
            <a:spcBef>
              <a:spcPct val="0"/>
            </a:spcBef>
            <a:spcAft>
              <a:spcPct val="15000"/>
            </a:spcAft>
            <a:buChar char="•"/>
          </a:pPr>
          <a:r>
            <a:rPr lang="en-GB" sz="1500" kern="1200" dirty="0"/>
            <a:t>Symptoms – difficulty breathing</a:t>
          </a:r>
        </a:p>
        <a:p>
          <a:pPr marL="114300" lvl="1" indent="-114300" algn="l" defTabSz="666750">
            <a:lnSpc>
              <a:spcPct val="90000"/>
            </a:lnSpc>
            <a:spcBef>
              <a:spcPct val="0"/>
            </a:spcBef>
            <a:spcAft>
              <a:spcPct val="15000"/>
            </a:spcAft>
            <a:buChar char="•"/>
          </a:pPr>
          <a:r>
            <a:rPr lang="en-GB" sz="1500" kern="1200" dirty="0"/>
            <a:t>Social – finding of walking aid use</a:t>
          </a:r>
        </a:p>
        <a:p>
          <a:pPr marL="114300" lvl="1" indent="-114300" algn="l" defTabSz="666750">
            <a:lnSpc>
              <a:spcPct val="90000"/>
            </a:lnSpc>
            <a:spcBef>
              <a:spcPct val="0"/>
            </a:spcBef>
            <a:spcAft>
              <a:spcPct val="15000"/>
            </a:spcAft>
            <a:buChar char="•"/>
          </a:pPr>
          <a:r>
            <a:rPr lang="en-GB" sz="1500" kern="1200" dirty="0"/>
            <a:t>Examination findings – tachycardia</a:t>
          </a:r>
        </a:p>
      </dsp:txBody>
      <dsp:txXfrm rot="-5400000">
        <a:off x="1931581" y="207113"/>
        <a:ext cx="5258172" cy="1063638"/>
      </dsp:txXfrm>
    </dsp:sp>
    <dsp:sp modelId="{3D4D011E-7677-4949-AC5E-19B328CE9846}">
      <dsp:nvSpPr>
        <dsp:cNvPr id="0" name=""/>
        <dsp:cNvSpPr/>
      </dsp:nvSpPr>
      <dsp:spPr>
        <a:xfrm>
          <a:off x="47909" y="2232"/>
          <a:ext cx="1884921" cy="147339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GB" sz="2500" kern="1200" dirty="0"/>
            <a:t>Clinical Findings</a:t>
          </a:r>
        </a:p>
      </dsp:txBody>
      <dsp:txXfrm>
        <a:off x="119834" y="74157"/>
        <a:ext cx="1741071" cy="1329548"/>
      </dsp:txXfrm>
    </dsp:sp>
    <dsp:sp modelId="{9B560DBC-F7D6-4128-A932-4A267B1EFF0B}">
      <dsp:nvSpPr>
        <dsp:cNvPr id="0" name=""/>
        <dsp:cNvSpPr/>
      </dsp:nvSpPr>
      <dsp:spPr>
        <a:xfrm rot="5400000">
          <a:off x="4000078" y="-371856"/>
          <a:ext cx="1178718" cy="531571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Forces – pressure change</a:t>
          </a:r>
        </a:p>
        <a:p>
          <a:pPr marL="114300" lvl="1" indent="-114300" algn="l" defTabSz="666750">
            <a:lnSpc>
              <a:spcPct val="90000"/>
            </a:lnSpc>
            <a:spcBef>
              <a:spcPct val="0"/>
            </a:spcBef>
            <a:spcAft>
              <a:spcPct val="15000"/>
            </a:spcAft>
            <a:buChar char="•"/>
          </a:pPr>
          <a:r>
            <a:rPr lang="en-GB" sz="1500" kern="1200" dirty="0"/>
            <a:t>Events – road traffic accident</a:t>
          </a:r>
        </a:p>
        <a:p>
          <a:pPr marL="114300" lvl="1" indent="-114300" algn="l" defTabSz="666750">
            <a:lnSpc>
              <a:spcPct val="90000"/>
            </a:lnSpc>
            <a:spcBef>
              <a:spcPct val="0"/>
            </a:spcBef>
            <a:spcAft>
              <a:spcPct val="15000"/>
            </a:spcAft>
            <a:buChar char="•"/>
          </a:pPr>
          <a:r>
            <a:rPr lang="en-GB" sz="1500" kern="1200" dirty="0"/>
            <a:t>Organisms – Coronavirus</a:t>
          </a:r>
        </a:p>
      </dsp:txBody>
      <dsp:txXfrm rot="-5400000">
        <a:off x="1931581" y="1754181"/>
        <a:ext cx="5258172" cy="1063638"/>
      </dsp:txXfrm>
    </dsp:sp>
    <dsp:sp modelId="{EAC9EF43-0166-4CC2-9E48-8CB30D7BE3B1}">
      <dsp:nvSpPr>
        <dsp:cNvPr id="0" name=""/>
        <dsp:cNvSpPr/>
      </dsp:nvSpPr>
      <dsp:spPr>
        <a:xfrm>
          <a:off x="47909" y="1549300"/>
          <a:ext cx="1884921" cy="147339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GB" sz="2500" kern="1200" dirty="0"/>
            <a:t>Causes of Disease</a:t>
          </a:r>
        </a:p>
      </dsp:txBody>
      <dsp:txXfrm>
        <a:off x="119834" y="1621225"/>
        <a:ext cx="1741071" cy="1329548"/>
      </dsp:txXfrm>
    </dsp:sp>
    <dsp:sp modelId="{87D50D56-4C22-4D87-A167-AF121ED3AF58}">
      <dsp:nvSpPr>
        <dsp:cNvPr id="0" name=""/>
        <dsp:cNvSpPr/>
      </dsp:nvSpPr>
      <dsp:spPr>
        <a:xfrm rot="5400000">
          <a:off x="4000078" y="1175212"/>
          <a:ext cx="1178718" cy="531571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Laboratory</a:t>
          </a:r>
        </a:p>
        <a:p>
          <a:pPr marL="114300" lvl="1" indent="-114300" algn="l" defTabSz="666750">
            <a:lnSpc>
              <a:spcPct val="90000"/>
            </a:lnSpc>
            <a:spcBef>
              <a:spcPct val="0"/>
            </a:spcBef>
            <a:spcAft>
              <a:spcPct val="15000"/>
            </a:spcAft>
            <a:buChar char="•"/>
          </a:pPr>
          <a:r>
            <a:rPr lang="en-GB" sz="1500" kern="1200" dirty="0"/>
            <a:t>Therapy</a:t>
          </a:r>
        </a:p>
        <a:p>
          <a:pPr marL="114300" lvl="1" indent="-114300" algn="l" defTabSz="666750">
            <a:lnSpc>
              <a:spcPct val="90000"/>
            </a:lnSpc>
            <a:spcBef>
              <a:spcPct val="0"/>
            </a:spcBef>
            <a:spcAft>
              <a:spcPct val="15000"/>
            </a:spcAft>
            <a:buChar char="•"/>
          </a:pPr>
          <a:r>
            <a:rPr lang="en-GB" sz="1500" kern="1200" dirty="0"/>
            <a:t>Clinical Investigation</a:t>
          </a:r>
        </a:p>
        <a:p>
          <a:pPr marL="114300" lvl="1" indent="-114300" algn="l" defTabSz="666750">
            <a:lnSpc>
              <a:spcPct val="90000"/>
            </a:lnSpc>
            <a:spcBef>
              <a:spcPct val="0"/>
            </a:spcBef>
            <a:spcAft>
              <a:spcPct val="15000"/>
            </a:spcAft>
            <a:buChar char="•"/>
          </a:pPr>
          <a:r>
            <a:rPr lang="en-GB" sz="1500" kern="1200" dirty="0"/>
            <a:t>Surgical procedure</a:t>
          </a:r>
        </a:p>
      </dsp:txBody>
      <dsp:txXfrm rot="-5400000">
        <a:off x="1931581" y="3301249"/>
        <a:ext cx="5258172" cy="1063638"/>
      </dsp:txXfrm>
    </dsp:sp>
    <dsp:sp modelId="{08AA8B4D-1EFE-4C41-8998-B3878199CFBE}">
      <dsp:nvSpPr>
        <dsp:cNvPr id="0" name=""/>
        <dsp:cNvSpPr/>
      </dsp:nvSpPr>
      <dsp:spPr>
        <a:xfrm>
          <a:off x="47909" y="3096369"/>
          <a:ext cx="1884921" cy="147339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GB" sz="2500" kern="1200" dirty="0"/>
            <a:t>Procedures</a:t>
          </a:r>
        </a:p>
      </dsp:txBody>
      <dsp:txXfrm>
        <a:off x="119834" y="3168294"/>
        <a:ext cx="1741071" cy="1329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4890A-3890-484C-AAD0-F0A23393A27E}">
      <dsp:nvSpPr>
        <dsp:cNvPr id="0" name=""/>
        <dsp:cNvSpPr/>
      </dsp:nvSpPr>
      <dsp:spPr>
        <a:xfrm rot="5400000">
          <a:off x="4000078" y="-1918924"/>
          <a:ext cx="1178718" cy="531571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Normal – knee joint</a:t>
          </a:r>
        </a:p>
        <a:p>
          <a:pPr marL="171450" lvl="1" indent="-171450" algn="l" defTabSz="711200">
            <a:lnSpc>
              <a:spcPct val="90000"/>
            </a:lnSpc>
            <a:spcBef>
              <a:spcPct val="0"/>
            </a:spcBef>
            <a:spcAft>
              <a:spcPct val="15000"/>
            </a:spcAft>
            <a:buChar char="•"/>
          </a:pPr>
          <a:r>
            <a:rPr lang="en-GB" sz="1600" kern="1200" dirty="0"/>
            <a:t>Abnormal – ganglion cyst</a:t>
          </a:r>
        </a:p>
        <a:p>
          <a:pPr marL="171450" lvl="1" indent="-171450" algn="l" defTabSz="711200">
            <a:lnSpc>
              <a:spcPct val="90000"/>
            </a:lnSpc>
            <a:spcBef>
              <a:spcPct val="0"/>
            </a:spcBef>
            <a:spcAft>
              <a:spcPct val="15000"/>
            </a:spcAft>
            <a:buChar char="•"/>
          </a:pPr>
          <a:r>
            <a:rPr lang="en-GB" sz="1600" kern="1200" dirty="0"/>
            <a:t>Lesions – bony callus</a:t>
          </a:r>
        </a:p>
      </dsp:txBody>
      <dsp:txXfrm rot="-5400000">
        <a:off x="1931581" y="207113"/>
        <a:ext cx="5258172" cy="1063638"/>
      </dsp:txXfrm>
    </dsp:sp>
    <dsp:sp modelId="{3D4D011E-7677-4949-AC5E-19B328CE9846}">
      <dsp:nvSpPr>
        <dsp:cNvPr id="0" name=""/>
        <dsp:cNvSpPr/>
      </dsp:nvSpPr>
      <dsp:spPr>
        <a:xfrm>
          <a:off x="47909" y="2232"/>
          <a:ext cx="1884921" cy="147339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kern="1200" dirty="0"/>
            <a:t>Anatomy</a:t>
          </a:r>
        </a:p>
      </dsp:txBody>
      <dsp:txXfrm>
        <a:off x="119834" y="74157"/>
        <a:ext cx="1741071" cy="1329548"/>
      </dsp:txXfrm>
    </dsp:sp>
    <dsp:sp modelId="{9B560DBC-F7D6-4128-A932-4A267B1EFF0B}">
      <dsp:nvSpPr>
        <dsp:cNvPr id="0" name=""/>
        <dsp:cNvSpPr/>
      </dsp:nvSpPr>
      <dsp:spPr>
        <a:xfrm rot="5400000">
          <a:off x="4000078" y="-371856"/>
          <a:ext cx="1178718" cy="531571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Vital signs – blood pressure</a:t>
          </a:r>
        </a:p>
        <a:p>
          <a:pPr marL="171450" lvl="1" indent="-171450" algn="l" defTabSz="711200">
            <a:lnSpc>
              <a:spcPct val="90000"/>
            </a:lnSpc>
            <a:spcBef>
              <a:spcPct val="0"/>
            </a:spcBef>
            <a:spcAft>
              <a:spcPct val="15000"/>
            </a:spcAft>
            <a:buChar char="•"/>
          </a:pPr>
          <a:r>
            <a:rPr lang="en-GB" sz="1600" kern="1200" dirty="0"/>
            <a:t>Body product observable – colour of urine</a:t>
          </a:r>
        </a:p>
        <a:p>
          <a:pPr marL="171450" lvl="1" indent="-171450" algn="l" defTabSz="711200">
            <a:lnSpc>
              <a:spcPct val="90000"/>
            </a:lnSpc>
            <a:spcBef>
              <a:spcPct val="0"/>
            </a:spcBef>
            <a:spcAft>
              <a:spcPct val="15000"/>
            </a:spcAft>
            <a:buChar char="•"/>
          </a:pPr>
          <a:r>
            <a:rPr lang="en-GB" sz="1600" kern="1200" dirty="0"/>
            <a:t>Values - present</a:t>
          </a:r>
        </a:p>
      </dsp:txBody>
      <dsp:txXfrm rot="-5400000">
        <a:off x="1931581" y="1754181"/>
        <a:ext cx="5258172" cy="1063638"/>
      </dsp:txXfrm>
    </dsp:sp>
    <dsp:sp modelId="{EAC9EF43-0166-4CC2-9E48-8CB30D7BE3B1}">
      <dsp:nvSpPr>
        <dsp:cNvPr id="0" name=""/>
        <dsp:cNvSpPr/>
      </dsp:nvSpPr>
      <dsp:spPr>
        <a:xfrm>
          <a:off x="47909" y="1549300"/>
          <a:ext cx="1884921" cy="147339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kern="1200" dirty="0"/>
            <a:t>Observations</a:t>
          </a:r>
        </a:p>
      </dsp:txBody>
      <dsp:txXfrm>
        <a:off x="119834" y="1621225"/>
        <a:ext cx="1741071" cy="1329548"/>
      </dsp:txXfrm>
    </dsp:sp>
    <dsp:sp modelId="{87D50D56-4C22-4D87-A167-AF121ED3AF58}">
      <dsp:nvSpPr>
        <dsp:cNvPr id="0" name=""/>
        <dsp:cNvSpPr/>
      </dsp:nvSpPr>
      <dsp:spPr>
        <a:xfrm rot="5400000">
          <a:off x="4000078" y="1175212"/>
          <a:ext cx="1178718" cy="531571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Drugs – paracetamol </a:t>
          </a:r>
        </a:p>
        <a:p>
          <a:pPr marL="171450" lvl="1" indent="-171450" algn="l" defTabSz="711200">
            <a:lnSpc>
              <a:spcPct val="90000"/>
            </a:lnSpc>
            <a:spcBef>
              <a:spcPct val="0"/>
            </a:spcBef>
            <a:spcAft>
              <a:spcPct val="15000"/>
            </a:spcAft>
            <a:buChar char="•"/>
          </a:pPr>
          <a:r>
            <a:rPr lang="en-GB" sz="1600" kern="1200" dirty="0"/>
            <a:t>Substances – latex </a:t>
          </a:r>
        </a:p>
        <a:p>
          <a:pPr marL="171450" lvl="1" indent="-171450" algn="l" defTabSz="711200">
            <a:lnSpc>
              <a:spcPct val="90000"/>
            </a:lnSpc>
            <a:spcBef>
              <a:spcPct val="0"/>
            </a:spcBef>
            <a:spcAft>
              <a:spcPct val="15000"/>
            </a:spcAft>
            <a:buChar char="•"/>
          </a:pPr>
          <a:r>
            <a:rPr lang="en-GB" sz="1600" kern="1200" dirty="0"/>
            <a:t>Devices – bedpan </a:t>
          </a:r>
        </a:p>
      </dsp:txBody>
      <dsp:txXfrm rot="-5400000">
        <a:off x="1931581" y="3301249"/>
        <a:ext cx="5258172" cy="1063638"/>
      </dsp:txXfrm>
    </dsp:sp>
    <dsp:sp modelId="{08AA8B4D-1EFE-4C41-8998-B3878199CFBE}">
      <dsp:nvSpPr>
        <dsp:cNvPr id="0" name=""/>
        <dsp:cNvSpPr/>
      </dsp:nvSpPr>
      <dsp:spPr>
        <a:xfrm>
          <a:off x="47909" y="3096369"/>
          <a:ext cx="1884921" cy="147339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kern="1200" dirty="0"/>
            <a:t>Products</a:t>
          </a:r>
        </a:p>
      </dsp:txBody>
      <dsp:txXfrm>
        <a:off x="119834" y="3168294"/>
        <a:ext cx="1741071" cy="1329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7316E-A68D-473D-A51C-EC5A046FCD53}">
      <dsp:nvSpPr>
        <dsp:cNvPr id="0" name=""/>
        <dsp:cNvSpPr/>
      </dsp:nvSpPr>
      <dsp:spPr>
        <a:xfrm>
          <a:off x="255" y="380"/>
          <a:ext cx="4680008" cy="108834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Codes and descriptions</a:t>
          </a:r>
        </a:p>
      </dsp:txBody>
      <dsp:txXfrm>
        <a:off x="32132" y="32257"/>
        <a:ext cx="4616254" cy="1024593"/>
      </dsp:txXfrm>
    </dsp:sp>
    <dsp:sp modelId="{80B2AB42-BED1-4C19-9E26-3170F0E41622}">
      <dsp:nvSpPr>
        <dsp:cNvPr id="0" name=""/>
        <dsp:cNvSpPr/>
      </dsp:nvSpPr>
      <dsp:spPr>
        <a:xfrm>
          <a:off x="4824" y="1183051"/>
          <a:ext cx="4670871" cy="65823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Relationships</a:t>
          </a:r>
        </a:p>
      </dsp:txBody>
      <dsp:txXfrm>
        <a:off x="24103" y="1202330"/>
        <a:ext cx="4632313" cy="619674"/>
      </dsp:txXfrm>
    </dsp:sp>
    <dsp:sp modelId="{3B961BCE-868B-484B-84FD-81289DEE9A5B}">
      <dsp:nvSpPr>
        <dsp:cNvPr id="0" name=""/>
        <dsp:cNvSpPr/>
      </dsp:nvSpPr>
      <dsp:spPr>
        <a:xfrm>
          <a:off x="4824" y="1935607"/>
          <a:ext cx="1514549" cy="108834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Is a</a:t>
          </a:r>
        </a:p>
      </dsp:txBody>
      <dsp:txXfrm>
        <a:off x="36701" y="1967484"/>
        <a:ext cx="1450795" cy="1024593"/>
      </dsp:txXfrm>
    </dsp:sp>
    <dsp:sp modelId="{46CECFEA-B954-4140-8F41-963856B777E1}">
      <dsp:nvSpPr>
        <dsp:cNvPr id="0" name=""/>
        <dsp:cNvSpPr/>
      </dsp:nvSpPr>
      <dsp:spPr>
        <a:xfrm>
          <a:off x="1582985" y="1935607"/>
          <a:ext cx="1514549" cy="108834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Attributes</a:t>
          </a:r>
        </a:p>
      </dsp:txBody>
      <dsp:txXfrm>
        <a:off x="1614862" y="1967484"/>
        <a:ext cx="1450795" cy="1024593"/>
      </dsp:txXfrm>
    </dsp:sp>
    <dsp:sp modelId="{E4F1540E-79AE-4CB1-87ED-9308BF69D751}">
      <dsp:nvSpPr>
        <dsp:cNvPr id="0" name=""/>
        <dsp:cNvSpPr/>
      </dsp:nvSpPr>
      <dsp:spPr>
        <a:xfrm>
          <a:off x="3161146" y="1935607"/>
          <a:ext cx="1514549" cy="108834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Qualifiers &amp; values</a:t>
          </a:r>
        </a:p>
      </dsp:txBody>
      <dsp:txXfrm>
        <a:off x="3193023" y="1967484"/>
        <a:ext cx="1450795" cy="1024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F7FEA-DF82-4256-83EE-205341D5E4F3}">
      <dsp:nvSpPr>
        <dsp:cNvPr id="0" name=""/>
        <dsp:cNvSpPr/>
      </dsp:nvSpPr>
      <dsp:spPr>
        <a:xfrm>
          <a:off x="3517562" y="1445106"/>
          <a:ext cx="1029770" cy="1029770"/>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Patient Data</a:t>
          </a:r>
        </a:p>
      </dsp:txBody>
      <dsp:txXfrm>
        <a:off x="3668368" y="1595912"/>
        <a:ext cx="728158" cy="728158"/>
      </dsp:txXfrm>
    </dsp:sp>
    <dsp:sp modelId="{52136C8F-780F-4008-B56C-AC90F033E0F5}">
      <dsp:nvSpPr>
        <dsp:cNvPr id="0" name=""/>
        <dsp:cNvSpPr/>
      </dsp:nvSpPr>
      <dsp:spPr>
        <a:xfrm rot="16181430">
          <a:off x="3918508" y="1068607"/>
          <a:ext cx="220139" cy="350122"/>
        </a:xfrm>
        <a:prstGeom prst="rightArrow">
          <a:avLst>
            <a:gd name="adj1" fmla="val 60000"/>
            <a:gd name="adj2" fmla="val 50000"/>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3951707" y="1171652"/>
        <a:ext cx="154097" cy="210074"/>
      </dsp:txXfrm>
    </dsp:sp>
    <dsp:sp modelId="{4957E5E0-6CB6-4D53-89AD-9CC4DCAD53B0}">
      <dsp:nvSpPr>
        <dsp:cNvPr id="0" name=""/>
        <dsp:cNvSpPr/>
      </dsp:nvSpPr>
      <dsp:spPr>
        <a:xfrm>
          <a:off x="3509756" y="0"/>
          <a:ext cx="1029770" cy="1029770"/>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Primary Care</a:t>
          </a:r>
        </a:p>
      </dsp:txBody>
      <dsp:txXfrm>
        <a:off x="3660562" y="150806"/>
        <a:ext cx="728158" cy="728158"/>
      </dsp:txXfrm>
    </dsp:sp>
    <dsp:sp modelId="{AF446AF6-912E-49D4-9373-DBEA4DB36D2F}">
      <dsp:nvSpPr>
        <dsp:cNvPr id="0" name=""/>
        <dsp:cNvSpPr/>
      </dsp:nvSpPr>
      <dsp:spPr>
        <a:xfrm>
          <a:off x="4638008" y="1784930"/>
          <a:ext cx="218444" cy="350122"/>
        </a:xfrm>
        <a:prstGeom prst="rightArrow">
          <a:avLst>
            <a:gd name="adj1" fmla="val 60000"/>
            <a:gd name="adj2" fmla="val 50000"/>
          </a:avLst>
        </a:prstGeom>
        <a:gradFill rotWithShape="0">
          <a:gsLst>
            <a:gs pos="0">
              <a:schemeClr val="accent1">
                <a:shade val="90000"/>
                <a:hueOff val="90432"/>
                <a:satOff val="-209"/>
                <a:lumOff val="6624"/>
                <a:alphaOff val="0"/>
                <a:satMod val="103000"/>
                <a:lumMod val="102000"/>
                <a:tint val="94000"/>
              </a:schemeClr>
            </a:gs>
            <a:gs pos="50000">
              <a:schemeClr val="accent1">
                <a:shade val="90000"/>
                <a:hueOff val="90432"/>
                <a:satOff val="-209"/>
                <a:lumOff val="6624"/>
                <a:alphaOff val="0"/>
                <a:satMod val="110000"/>
                <a:lumMod val="100000"/>
                <a:shade val="100000"/>
              </a:schemeClr>
            </a:gs>
            <a:gs pos="100000">
              <a:schemeClr val="accent1">
                <a:shade val="90000"/>
                <a:hueOff val="90432"/>
                <a:satOff val="-209"/>
                <a:lumOff val="6624"/>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638008" y="1854954"/>
        <a:ext cx="152911" cy="210074"/>
      </dsp:txXfrm>
    </dsp:sp>
    <dsp:sp modelId="{3DFAA88C-256E-4653-8880-FB63BAC74FB3}">
      <dsp:nvSpPr>
        <dsp:cNvPr id="0" name=""/>
        <dsp:cNvSpPr/>
      </dsp:nvSpPr>
      <dsp:spPr>
        <a:xfrm>
          <a:off x="4959493" y="1445106"/>
          <a:ext cx="1029770" cy="1029770"/>
        </a:xfrm>
        <a:prstGeom prst="ellipse">
          <a:avLst/>
        </a:prstGeom>
        <a:gradFill rotWithShape="0">
          <a:gsLst>
            <a:gs pos="0">
              <a:schemeClr val="accent1">
                <a:shade val="80000"/>
                <a:hueOff val="90421"/>
                <a:satOff val="1725"/>
                <a:lumOff val="7618"/>
                <a:alphaOff val="0"/>
                <a:satMod val="103000"/>
                <a:lumMod val="102000"/>
                <a:tint val="94000"/>
              </a:schemeClr>
            </a:gs>
            <a:gs pos="50000">
              <a:schemeClr val="accent1">
                <a:shade val="80000"/>
                <a:hueOff val="90421"/>
                <a:satOff val="1725"/>
                <a:lumOff val="7618"/>
                <a:alphaOff val="0"/>
                <a:satMod val="110000"/>
                <a:lumMod val="100000"/>
                <a:shade val="100000"/>
              </a:schemeClr>
            </a:gs>
            <a:gs pos="100000">
              <a:schemeClr val="accent1">
                <a:shade val="80000"/>
                <a:hueOff val="90421"/>
                <a:satOff val="1725"/>
                <a:lumOff val="761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Secondary Care</a:t>
          </a:r>
        </a:p>
      </dsp:txBody>
      <dsp:txXfrm>
        <a:off x="5110299" y="1595912"/>
        <a:ext cx="728158" cy="728158"/>
      </dsp:txXfrm>
    </dsp:sp>
    <dsp:sp modelId="{83614526-CF3F-43D5-9A5D-793B37C80845}">
      <dsp:nvSpPr>
        <dsp:cNvPr id="0" name=""/>
        <dsp:cNvSpPr/>
      </dsp:nvSpPr>
      <dsp:spPr>
        <a:xfrm rot="5400000">
          <a:off x="3923225" y="2499714"/>
          <a:ext cx="218444" cy="350122"/>
        </a:xfrm>
        <a:prstGeom prst="rightArrow">
          <a:avLst>
            <a:gd name="adj1" fmla="val 60000"/>
            <a:gd name="adj2" fmla="val 50000"/>
          </a:avLst>
        </a:prstGeom>
        <a:gradFill rotWithShape="0">
          <a:gsLst>
            <a:gs pos="0">
              <a:schemeClr val="accent1">
                <a:shade val="90000"/>
                <a:hueOff val="180863"/>
                <a:satOff val="-417"/>
                <a:lumOff val="13247"/>
                <a:alphaOff val="0"/>
                <a:satMod val="103000"/>
                <a:lumMod val="102000"/>
                <a:tint val="94000"/>
              </a:schemeClr>
            </a:gs>
            <a:gs pos="50000">
              <a:schemeClr val="accent1">
                <a:shade val="90000"/>
                <a:hueOff val="180863"/>
                <a:satOff val="-417"/>
                <a:lumOff val="13247"/>
                <a:alphaOff val="0"/>
                <a:satMod val="110000"/>
                <a:lumMod val="100000"/>
                <a:shade val="100000"/>
              </a:schemeClr>
            </a:gs>
            <a:gs pos="100000">
              <a:schemeClr val="accent1">
                <a:shade val="90000"/>
                <a:hueOff val="180863"/>
                <a:satOff val="-417"/>
                <a:lumOff val="13247"/>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955992" y="2536972"/>
        <a:ext cx="152911" cy="210074"/>
      </dsp:txXfrm>
    </dsp:sp>
    <dsp:sp modelId="{732893CE-4683-42C2-BA3B-D0424875A14C}">
      <dsp:nvSpPr>
        <dsp:cNvPr id="0" name=""/>
        <dsp:cNvSpPr/>
      </dsp:nvSpPr>
      <dsp:spPr>
        <a:xfrm>
          <a:off x="3517562" y="2887037"/>
          <a:ext cx="1029770" cy="1029770"/>
        </a:xfrm>
        <a:prstGeom prst="ellipse">
          <a:avLst/>
        </a:prstGeom>
        <a:gradFill rotWithShape="0">
          <a:gsLst>
            <a:gs pos="0">
              <a:schemeClr val="accent1">
                <a:shade val="80000"/>
                <a:hueOff val="180842"/>
                <a:satOff val="3450"/>
                <a:lumOff val="15237"/>
                <a:alphaOff val="0"/>
                <a:satMod val="103000"/>
                <a:lumMod val="102000"/>
                <a:tint val="94000"/>
              </a:schemeClr>
            </a:gs>
            <a:gs pos="50000">
              <a:schemeClr val="accent1">
                <a:shade val="80000"/>
                <a:hueOff val="180842"/>
                <a:satOff val="3450"/>
                <a:lumOff val="15237"/>
                <a:alphaOff val="0"/>
                <a:satMod val="110000"/>
                <a:lumMod val="100000"/>
                <a:shade val="100000"/>
              </a:schemeClr>
            </a:gs>
            <a:gs pos="100000">
              <a:schemeClr val="accent1">
                <a:shade val="80000"/>
                <a:hueOff val="180842"/>
                <a:satOff val="3450"/>
                <a:lumOff val="152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Community</a:t>
          </a:r>
        </a:p>
      </dsp:txBody>
      <dsp:txXfrm>
        <a:off x="3668368" y="3037843"/>
        <a:ext cx="728158" cy="728158"/>
      </dsp:txXfrm>
    </dsp:sp>
    <dsp:sp modelId="{D1D13F50-1190-49AC-ADA9-AEB1C2AD00BC}">
      <dsp:nvSpPr>
        <dsp:cNvPr id="0" name=""/>
        <dsp:cNvSpPr/>
      </dsp:nvSpPr>
      <dsp:spPr>
        <a:xfrm rot="10800000">
          <a:off x="3208442" y="1784930"/>
          <a:ext cx="218444" cy="350122"/>
        </a:xfrm>
        <a:prstGeom prst="rightArrow">
          <a:avLst>
            <a:gd name="adj1" fmla="val 60000"/>
            <a:gd name="adj2" fmla="val 50000"/>
          </a:avLst>
        </a:prstGeom>
        <a:gradFill rotWithShape="0">
          <a:gsLst>
            <a:gs pos="0">
              <a:schemeClr val="accent1">
                <a:shade val="90000"/>
                <a:hueOff val="271295"/>
                <a:satOff val="-626"/>
                <a:lumOff val="19871"/>
                <a:alphaOff val="0"/>
                <a:satMod val="103000"/>
                <a:lumMod val="102000"/>
                <a:tint val="94000"/>
              </a:schemeClr>
            </a:gs>
            <a:gs pos="50000">
              <a:schemeClr val="accent1">
                <a:shade val="90000"/>
                <a:hueOff val="271295"/>
                <a:satOff val="-626"/>
                <a:lumOff val="19871"/>
                <a:alphaOff val="0"/>
                <a:satMod val="110000"/>
                <a:lumMod val="100000"/>
                <a:shade val="100000"/>
              </a:schemeClr>
            </a:gs>
            <a:gs pos="100000">
              <a:schemeClr val="accent1">
                <a:shade val="90000"/>
                <a:hueOff val="271295"/>
                <a:satOff val="-626"/>
                <a:lumOff val="1987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3273975" y="1854954"/>
        <a:ext cx="152911" cy="210074"/>
      </dsp:txXfrm>
    </dsp:sp>
    <dsp:sp modelId="{B44FC410-D4D7-4FFA-AB6C-4CE53CA06D23}">
      <dsp:nvSpPr>
        <dsp:cNvPr id="0" name=""/>
        <dsp:cNvSpPr/>
      </dsp:nvSpPr>
      <dsp:spPr>
        <a:xfrm>
          <a:off x="2075631" y="1445106"/>
          <a:ext cx="1029770" cy="1029770"/>
        </a:xfrm>
        <a:prstGeom prst="ellipse">
          <a:avLst/>
        </a:prstGeom>
        <a:gradFill rotWithShape="0">
          <a:gsLst>
            <a:gs pos="0">
              <a:schemeClr val="accent1">
                <a:shade val="80000"/>
                <a:hueOff val="271263"/>
                <a:satOff val="5175"/>
                <a:lumOff val="22855"/>
                <a:alphaOff val="0"/>
                <a:satMod val="103000"/>
                <a:lumMod val="102000"/>
                <a:tint val="94000"/>
              </a:schemeClr>
            </a:gs>
            <a:gs pos="50000">
              <a:schemeClr val="accent1">
                <a:shade val="80000"/>
                <a:hueOff val="271263"/>
                <a:satOff val="5175"/>
                <a:lumOff val="22855"/>
                <a:alphaOff val="0"/>
                <a:satMod val="110000"/>
                <a:lumMod val="100000"/>
                <a:shade val="100000"/>
              </a:schemeClr>
            </a:gs>
            <a:gs pos="100000">
              <a:schemeClr val="accent1">
                <a:shade val="80000"/>
                <a:hueOff val="271263"/>
                <a:satOff val="5175"/>
                <a:lumOff val="2285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Mental Health</a:t>
          </a:r>
        </a:p>
      </dsp:txBody>
      <dsp:txXfrm>
        <a:off x="2226437" y="1595912"/>
        <a:ext cx="728158" cy="7281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F7FEA-DF82-4256-83EE-205341D5E4F3}">
      <dsp:nvSpPr>
        <dsp:cNvPr id="0" name=""/>
        <dsp:cNvSpPr/>
      </dsp:nvSpPr>
      <dsp:spPr>
        <a:xfrm>
          <a:off x="3380613" y="1281507"/>
          <a:ext cx="1303669" cy="1356969"/>
        </a:xfrm>
        <a:prstGeom prst="ellipse">
          <a:avLst/>
        </a:prstGeom>
        <a:solidFill>
          <a:schemeClr val="accent5">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SNOMED CT Data</a:t>
          </a:r>
        </a:p>
      </dsp:txBody>
      <dsp:txXfrm>
        <a:off x="3571531" y="1480231"/>
        <a:ext cx="921833" cy="959521"/>
      </dsp:txXfrm>
    </dsp:sp>
    <dsp:sp modelId="{52136C8F-780F-4008-B56C-AC90F033E0F5}">
      <dsp:nvSpPr>
        <dsp:cNvPr id="0" name=""/>
        <dsp:cNvSpPr/>
      </dsp:nvSpPr>
      <dsp:spPr>
        <a:xfrm rot="16200000">
          <a:off x="3966579" y="985894"/>
          <a:ext cx="131737" cy="350122"/>
        </a:xfrm>
        <a:prstGeom prst="rightArrow">
          <a:avLst>
            <a:gd name="adj1" fmla="val 60000"/>
            <a:gd name="adj2" fmla="val 50000"/>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986340" y="1075679"/>
        <a:ext cx="92216" cy="210074"/>
      </dsp:txXfrm>
    </dsp:sp>
    <dsp:sp modelId="{4957E5E0-6CB6-4D53-89AD-9CC4DCAD53B0}">
      <dsp:nvSpPr>
        <dsp:cNvPr id="0" name=""/>
        <dsp:cNvSpPr/>
      </dsp:nvSpPr>
      <dsp:spPr>
        <a:xfrm>
          <a:off x="3517562" y="3175"/>
          <a:ext cx="1029770" cy="1029770"/>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Primary Care</a:t>
          </a:r>
        </a:p>
      </dsp:txBody>
      <dsp:txXfrm>
        <a:off x="3668368" y="153981"/>
        <a:ext cx="728158" cy="728158"/>
      </dsp:txXfrm>
    </dsp:sp>
    <dsp:sp modelId="{AF446AF6-912E-49D4-9373-DBEA4DB36D2F}">
      <dsp:nvSpPr>
        <dsp:cNvPr id="0" name=""/>
        <dsp:cNvSpPr/>
      </dsp:nvSpPr>
      <dsp:spPr>
        <a:xfrm>
          <a:off x="4744828" y="1784930"/>
          <a:ext cx="145861" cy="350122"/>
        </a:xfrm>
        <a:prstGeom prst="rightArrow">
          <a:avLst>
            <a:gd name="adj1" fmla="val 60000"/>
            <a:gd name="adj2" fmla="val 50000"/>
          </a:avLst>
        </a:prstGeom>
        <a:gradFill rotWithShape="0">
          <a:gsLst>
            <a:gs pos="0">
              <a:schemeClr val="accent1">
                <a:shade val="90000"/>
                <a:hueOff val="90432"/>
                <a:satOff val="-209"/>
                <a:lumOff val="6624"/>
                <a:alphaOff val="0"/>
                <a:satMod val="103000"/>
                <a:lumMod val="102000"/>
                <a:tint val="94000"/>
              </a:schemeClr>
            </a:gs>
            <a:gs pos="50000">
              <a:schemeClr val="accent1">
                <a:shade val="90000"/>
                <a:hueOff val="90432"/>
                <a:satOff val="-209"/>
                <a:lumOff val="6624"/>
                <a:alphaOff val="0"/>
                <a:satMod val="110000"/>
                <a:lumMod val="100000"/>
                <a:shade val="100000"/>
              </a:schemeClr>
            </a:gs>
            <a:gs pos="100000">
              <a:schemeClr val="accent1">
                <a:shade val="90000"/>
                <a:hueOff val="90432"/>
                <a:satOff val="-209"/>
                <a:lumOff val="6624"/>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744828" y="1854954"/>
        <a:ext cx="102103" cy="210074"/>
      </dsp:txXfrm>
    </dsp:sp>
    <dsp:sp modelId="{3DFAA88C-256E-4653-8880-FB63BAC74FB3}">
      <dsp:nvSpPr>
        <dsp:cNvPr id="0" name=""/>
        <dsp:cNvSpPr/>
      </dsp:nvSpPr>
      <dsp:spPr>
        <a:xfrm>
          <a:off x="4959493" y="1445106"/>
          <a:ext cx="1029770" cy="1029770"/>
        </a:xfrm>
        <a:prstGeom prst="ellipse">
          <a:avLst/>
        </a:prstGeom>
        <a:gradFill rotWithShape="0">
          <a:gsLst>
            <a:gs pos="0">
              <a:schemeClr val="accent1">
                <a:shade val="80000"/>
                <a:hueOff val="90421"/>
                <a:satOff val="1725"/>
                <a:lumOff val="7618"/>
                <a:alphaOff val="0"/>
                <a:satMod val="103000"/>
                <a:lumMod val="102000"/>
                <a:tint val="94000"/>
              </a:schemeClr>
            </a:gs>
            <a:gs pos="50000">
              <a:schemeClr val="accent1">
                <a:shade val="80000"/>
                <a:hueOff val="90421"/>
                <a:satOff val="1725"/>
                <a:lumOff val="7618"/>
                <a:alphaOff val="0"/>
                <a:satMod val="110000"/>
                <a:lumMod val="100000"/>
                <a:shade val="100000"/>
              </a:schemeClr>
            </a:gs>
            <a:gs pos="100000">
              <a:schemeClr val="accent1">
                <a:shade val="80000"/>
                <a:hueOff val="90421"/>
                <a:satOff val="1725"/>
                <a:lumOff val="761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Secondary Care</a:t>
          </a:r>
        </a:p>
      </dsp:txBody>
      <dsp:txXfrm>
        <a:off x="5110299" y="1595912"/>
        <a:ext cx="728158" cy="728158"/>
      </dsp:txXfrm>
    </dsp:sp>
    <dsp:sp modelId="{83614526-CF3F-43D5-9A5D-793B37C80845}">
      <dsp:nvSpPr>
        <dsp:cNvPr id="0" name=""/>
        <dsp:cNvSpPr/>
      </dsp:nvSpPr>
      <dsp:spPr>
        <a:xfrm rot="5400000">
          <a:off x="3966579" y="2583967"/>
          <a:ext cx="131737" cy="350122"/>
        </a:xfrm>
        <a:prstGeom prst="rightArrow">
          <a:avLst>
            <a:gd name="adj1" fmla="val 60000"/>
            <a:gd name="adj2" fmla="val 50000"/>
          </a:avLst>
        </a:prstGeom>
        <a:gradFill rotWithShape="0">
          <a:gsLst>
            <a:gs pos="0">
              <a:schemeClr val="accent1">
                <a:shade val="90000"/>
                <a:hueOff val="180863"/>
                <a:satOff val="-417"/>
                <a:lumOff val="13247"/>
                <a:alphaOff val="0"/>
                <a:satMod val="103000"/>
                <a:lumMod val="102000"/>
                <a:tint val="94000"/>
              </a:schemeClr>
            </a:gs>
            <a:gs pos="50000">
              <a:schemeClr val="accent1">
                <a:shade val="90000"/>
                <a:hueOff val="180863"/>
                <a:satOff val="-417"/>
                <a:lumOff val="13247"/>
                <a:alphaOff val="0"/>
                <a:satMod val="110000"/>
                <a:lumMod val="100000"/>
                <a:shade val="100000"/>
              </a:schemeClr>
            </a:gs>
            <a:gs pos="100000">
              <a:schemeClr val="accent1">
                <a:shade val="90000"/>
                <a:hueOff val="180863"/>
                <a:satOff val="-417"/>
                <a:lumOff val="13247"/>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986340" y="2634231"/>
        <a:ext cx="92216" cy="210074"/>
      </dsp:txXfrm>
    </dsp:sp>
    <dsp:sp modelId="{732893CE-4683-42C2-BA3B-D0424875A14C}">
      <dsp:nvSpPr>
        <dsp:cNvPr id="0" name=""/>
        <dsp:cNvSpPr/>
      </dsp:nvSpPr>
      <dsp:spPr>
        <a:xfrm>
          <a:off x="3517562" y="2887037"/>
          <a:ext cx="1029770" cy="1029770"/>
        </a:xfrm>
        <a:prstGeom prst="ellipse">
          <a:avLst/>
        </a:prstGeom>
        <a:gradFill rotWithShape="0">
          <a:gsLst>
            <a:gs pos="0">
              <a:schemeClr val="accent1">
                <a:shade val="80000"/>
                <a:hueOff val="180842"/>
                <a:satOff val="3450"/>
                <a:lumOff val="15237"/>
                <a:alphaOff val="0"/>
                <a:satMod val="103000"/>
                <a:lumMod val="102000"/>
                <a:tint val="94000"/>
              </a:schemeClr>
            </a:gs>
            <a:gs pos="50000">
              <a:schemeClr val="accent1">
                <a:shade val="80000"/>
                <a:hueOff val="180842"/>
                <a:satOff val="3450"/>
                <a:lumOff val="15237"/>
                <a:alphaOff val="0"/>
                <a:satMod val="110000"/>
                <a:lumMod val="100000"/>
                <a:shade val="100000"/>
              </a:schemeClr>
            </a:gs>
            <a:gs pos="100000">
              <a:schemeClr val="accent1">
                <a:shade val="80000"/>
                <a:hueOff val="180842"/>
                <a:satOff val="3450"/>
                <a:lumOff val="152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Community</a:t>
          </a:r>
        </a:p>
      </dsp:txBody>
      <dsp:txXfrm>
        <a:off x="3668368" y="3037843"/>
        <a:ext cx="728158" cy="728158"/>
      </dsp:txXfrm>
    </dsp:sp>
    <dsp:sp modelId="{D1D13F50-1190-49AC-ADA9-AEB1C2AD00BC}">
      <dsp:nvSpPr>
        <dsp:cNvPr id="0" name=""/>
        <dsp:cNvSpPr/>
      </dsp:nvSpPr>
      <dsp:spPr>
        <a:xfrm rot="10800000">
          <a:off x="3174205" y="1784930"/>
          <a:ext cx="145861" cy="350122"/>
        </a:xfrm>
        <a:prstGeom prst="rightArrow">
          <a:avLst>
            <a:gd name="adj1" fmla="val 60000"/>
            <a:gd name="adj2" fmla="val 50000"/>
          </a:avLst>
        </a:prstGeom>
        <a:gradFill rotWithShape="0">
          <a:gsLst>
            <a:gs pos="0">
              <a:schemeClr val="accent1">
                <a:shade val="90000"/>
                <a:hueOff val="271295"/>
                <a:satOff val="-626"/>
                <a:lumOff val="19871"/>
                <a:alphaOff val="0"/>
                <a:satMod val="103000"/>
                <a:lumMod val="102000"/>
                <a:tint val="94000"/>
              </a:schemeClr>
            </a:gs>
            <a:gs pos="50000">
              <a:schemeClr val="accent1">
                <a:shade val="90000"/>
                <a:hueOff val="271295"/>
                <a:satOff val="-626"/>
                <a:lumOff val="19871"/>
                <a:alphaOff val="0"/>
                <a:satMod val="110000"/>
                <a:lumMod val="100000"/>
                <a:shade val="100000"/>
              </a:schemeClr>
            </a:gs>
            <a:gs pos="100000">
              <a:schemeClr val="accent1">
                <a:shade val="90000"/>
                <a:hueOff val="271295"/>
                <a:satOff val="-626"/>
                <a:lumOff val="1987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3217963" y="1854954"/>
        <a:ext cx="102103" cy="210074"/>
      </dsp:txXfrm>
    </dsp:sp>
    <dsp:sp modelId="{B44FC410-D4D7-4FFA-AB6C-4CE53CA06D23}">
      <dsp:nvSpPr>
        <dsp:cNvPr id="0" name=""/>
        <dsp:cNvSpPr/>
      </dsp:nvSpPr>
      <dsp:spPr>
        <a:xfrm>
          <a:off x="2075631" y="1445106"/>
          <a:ext cx="1029770" cy="1029770"/>
        </a:xfrm>
        <a:prstGeom prst="ellipse">
          <a:avLst/>
        </a:prstGeom>
        <a:gradFill rotWithShape="0">
          <a:gsLst>
            <a:gs pos="0">
              <a:schemeClr val="accent1">
                <a:shade val="80000"/>
                <a:hueOff val="271263"/>
                <a:satOff val="5175"/>
                <a:lumOff val="22855"/>
                <a:alphaOff val="0"/>
                <a:satMod val="103000"/>
                <a:lumMod val="102000"/>
                <a:tint val="94000"/>
              </a:schemeClr>
            </a:gs>
            <a:gs pos="50000">
              <a:schemeClr val="accent1">
                <a:shade val="80000"/>
                <a:hueOff val="271263"/>
                <a:satOff val="5175"/>
                <a:lumOff val="22855"/>
                <a:alphaOff val="0"/>
                <a:satMod val="110000"/>
                <a:lumMod val="100000"/>
                <a:shade val="100000"/>
              </a:schemeClr>
            </a:gs>
            <a:gs pos="100000">
              <a:schemeClr val="accent1">
                <a:shade val="80000"/>
                <a:hueOff val="271263"/>
                <a:satOff val="5175"/>
                <a:lumOff val="2285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Mental Health</a:t>
          </a:r>
        </a:p>
      </dsp:txBody>
      <dsp:txXfrm>
        <a:off x="2226437" y="1595912"/>
        <a:ext cx="728158" cy="72815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2A71A-D209-479F-8E3D-69AEA8B9EA7C}" type="datetimeFigureOut">
              <a:rPr lang="en-US" smtClean="0"/>
              <a:t>9/10/2023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36B52-A47F-4273-881E-B6F3A951D640}" type="slidenum">
              <a:rPr lang="en-US" smtClean="0"/>
              <a:t>‹#›</a:t>
            </a:fld>
            <a:endParaRPr lang="en-US" dirty="0"/>
          </a:p>
        </p:txBody>
      </p:sp>
    </p:spTree>
    <p:extLst>
      <p:ext uri="{BB962C8B-B14F-4D97-AF65-F5344CB8AC3E}">
        <p14:creationId xmlns:p14="http://schemas.microsoft.com/office/powerpoint/2010/main" val="3250147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We are seeing the biggest change in healthcare that we’ve seen in years.  </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 care model is going to change and electronic records are driving improvements in care.</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There will be shared care with trusts, GP’s, patients, community etc.</a:t>
            </a:r>
            <a:r>
              <a:rPr lang="en-GB" sz="1200" kern="1200" baseline="0" dirty="0">
                <a:solidFill>
                  <a:schemeClr val="tx1"/>
                </a:solidFill>
                <a:effectLst/>
                <a:latin typeface="+mn-lt"/>
                <a:ea typeface="+mn-ea"/>
                <a:cs typeface="+mn-cs"/>
              </a:rPr>
              <a:t> so that w</a:t>
            </a:r>
            <a:r>
              <a:rPr lang="en-GB" sz="1200" kern="1200" dirty="0">
                <a:solidFill>
                  <a:schemeClr val="tx1"/>
                </a:solidFill>
                <a:effectLst/>
                <a:latin typeface="+mn-lt"/>
                <a:ea typeface="+mn-ea"/>
                <a:cs typeface="+mn-cs"/>
              </a:rPr>
              <a:t>herever the patient goes, the person treating them should have access to key information</a:t>
            </a:r>
          </a:p>
        </p:txBody>
      </p:sp>
      <p:sp>
        <p:nvSpPr>
          <p:cNvPr id="4" name="Slide Number Placeholder 3"/>
          <p:cNvSpPr>
            <a:spLocks noGrp="1"/>
          </p:cNvSpPr>
          <p:nvPr>
            <p:ph type="sldNum" sz="quarter" idx="10"/>
          </p:nvPr>
        </p:nvSpPr>
        <p:spPr/>
        <p:txBody>
          <a:bodyPr/>
          <a:lstStyle/>
          <a:p>
            <a:fld id="{536BFD30-A8E8-42EC-BDF2-AD7B794AC7E0}" type="slidenum">
              <a:rPr lang="en-GB" smtClean="0"/>
              <a:t>2</a:t>
            </a:fld>
            <a:endParaRPr lang="en-GB" dirty="0"/>
          </a:p>
        </p:txBody>
      </p:sp>
    </p:spTree>
    <p:extLst>
      <p:ext uri="{BB962C8B-B14F-4D97-AF65-F5344CB8AC3E}">
        <p14:creationId xmlns:p14="http://schemas.microsoft.com/office/powerpoint/2010/main" val="86731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we’ve looked at the content that makes up SNOMED CT but what about the individual components.  These are referred</a:t>
            </a:r>
            <a:r>
              <a:rPr lang="en-GB" baseline="0" dirty="0"/>
              <a:t> to as concepts.  Concepts can be thought of as the clinical utterances made by clinicians as shown here.  The next few slides will show what a concept is in a bit more detail.</a:t>
            </a:r>
            <a:endParaRPr lang="en-GB" dirty="0"/>
          </a:p>
        </p:txBody>
      </p:sp>
      <p:sp>
        <p:nvSpPr>
          <p:cNvPr id="4" name="Slide Number Placeholder 3"/>
          <p:cNvSpPr>
            <a:spLocks noGrp="1"/>
          </p:cNvSpPr>
          <p:nvPr>
            <p:ph type="sldNum" sz="quarter" idx="10"/>
          </p:nvPr>
        </p:nvSpPr>
        <p:spPr/>
        <p:txBody>
          <a:bodyPr/>
          <a:lstStyle/>
          <a:p>
            <a:fld id="{406EB6B5-210F-4479-814E-A82E73AE181C}" type="slidenum">
              <a:rPr lang="en-GB" smtClean="0"/>
              <a:pPr/>
              <a:t>16</a:t>
            </a:fld>
            <a:endParaRPr lang="en-GB" dirty="0"/>
          </a:p>
        </p:txBody>
      </p:sp>
    </p:spTree>
    <p:extLst>
      <p:ext uri="{BB962C8B-B14F-4D97-AF65-F5344CB8AC3E}">
        <p14:creationId xmlns:p14="http://schemas.microsoft.com/office/powerpoint/2010/main" val="2721134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 concept is identified by its code and descriptions but it also has relationships</a:t>
            </a:r>
            <a:r>
              <a:rPr lang="en-GB" baseline="0" dirty="0"/>
              <a:t> which establish what kind of concept it is (e.g. Clinical finding, procedure) and these relationships further define the concept to give us more information about it such as finding site (concept pneumonia has finding site of lung structure) and laterality (left or right)</a:t>
            </a:r>
            <a:endParaRPr lang="en-GB" dirty="0"/>
          </a:p>
        </p:txBody>
      </p:sp>
      <p:sp>
        <p:nvSpPr>
          <p:cNvPr id="4" name="Slide Number Placeholder 3"/>
          <p:cNvSpPr>
            <a:spLocks noGrp="1"/>
          </p:cNvSpPr>
          <p:nvPr>
            <p:ph type="sldNum" sz="quarter" idx="10"/>
          </p:nvPr>
        </p:nvSpPr>
        <p:spPr/>
        <p:txBody>
          <a:bodyPr/>
          <a:lstStyle/>
          <a:p>
            <a:fld id="{406EB6B5-210F-4479-814E-A82E73AE181C}" type="slidenum">
              <a:rPr lang="en-GB" smtClean="0"/>
              <a:pPr/>
              <a:t>18</a:t>
            </a:fld>
            <a:endParaRPr lang="en-GB" dirty="0"/>
          </a:p>
        </p:txBody>
      </p:sp>
    </p:spTree>
    <p:extLst>
      <p:ext uri="{BB962C8B-B14F-4D97-AF65-F5344CB8AC3E}">
        <p14:creationId xmlns:p14="http://schemas.microsoft.com/office/powerpoint/2010/main" val="240184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example we are looking at heart disease.</a:t>
            </a:r>
          </a:p>
          <a:p>
            <a:endParaRPr lang="en-GB" dirty="0"/>
          </a:p>
          <a:p>
            <a:r>
              <a:rPr lang="en-GB" dirty="0"/>
              <a:t>We can see the unique human</a:t>
            </a:r>
            <a:r>
              <a:rPr lang="en-GB" baseline="0" dirty="0"/>
              <a:t> readable form and the unique ID for the concept, but we can also see the Preferred Term, the one that most clinicians use for this disorder together with a list of Synonyms which are different ways of saying the same thing.</a:t>
            </a:r>
          </a:p>
          <a:p>
            <a:endParaRPr lang="en-GB" baseline="0" dirty="0"/>
          </a:p>
          <a:p>
            <a:r>
              <a:rPr lang="en-GB" baseline="0" dirty="0"/>
              <a:t>We can also see that we are provided with more information about this disorder, we know that it is “a cardiac finding” and “a disorder of cardiovascular system”.</a:t>
            </a:r>
          </a:p>
          <a:p>
            <a:endParaRPr lang="en-GB" baseline="0" dirty="0"/>
          </a:p>
          <a:p>
            <a:r>
              <a:rPr lang="en-GB" baseline="0" dirty="0"/>
              <a:t>As well as that we can see that it occurs in the heart structure.  This can be very useful if you wanted to find all disorders that occur in the heart structure as you could search for disorders with a finding site of heart structure and you wouldn’t need to remember all the disorders.</a:t>
            </a:r>
            <a:endParaRPr lang="en-GB" dirty="0"/>
          </a:p>
        </p:txBody>
      </p:sp>
      <p:sp>
        <p:nvSpPr>
          <p:cNvPr id="4" name="Slide Number Placeholder 3"/>
          <p:cNvSpPr>
            <a:spLocks noGrp="1"/>
          </p:cNvSpPr>
          <p:nvPr>
            <p:ph type="sldNum" sz="quarter" idx="10"/>
          </p:nvPr>
        </p:nvSpPr>
        <p:spPr/>
        <p:txBody>
          <a:bodyPr/>
          <a:lstStyle/>
          <a:p>
            <a:fld id="{9C986132-2E35-425D-8B60-8A9B87C37F35}" type="slidenum">
              <a:rPr lang="en-GB" smtClean="0"/>
              <a:pPr/>
              <a:t>21</a:t>
            </a:fld>
            <a:endParaRPr lang="en-GB"/>
          </a:p>
        </p:txBody>
      </p:sp>
    </p:spTree>
    <p:extLst>
      <p:ext uri="{BB962C8B-B14F-4D97-AF65-F5344CB8AC3E}">
        <p14:creationId xmlns:p14="http://schemas.microsoft.com/office/powerpoint/2010/main" val="13143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In SNOMED CT concepts can be</a:t>
            </a:r>
            <a:r>
              <a:rPr lang="en-GB" baseline="0" dirty="0"/>
              <a:t> linked to more than one concept, however, they will always be in the same hierarchy, e.g. procedures.  The view you can see here is actually a simplified view to show you how concepts relate to each other.  </a:t>
            </a:r>
            <a:endParaRPr lang="en-GB" dirty="0"/>
          </a:p>
          <a:p>
            <a:endParaRPr lang="en-GB" dirty="0"/>
          </a:p>
        </p:txBody>
      </p:sp>
      <p:sp>
        <p:nvSpPr>
          <p:cNvPr id="4" name="Slide Number Placeholder 3"/>
          <p:cNvSpPr>
            <a:spLocks noGrp="1"/>
          </p:cNvSpPr>
          <p:nvPr>
            <p:ph type="sldNum" sz="quarter" idx="10"/>
          </p:nvPr>
        </p:nvSpPr>
        <p:spPr/>
        <p:txBody>
          <a:bodyPr/>
          <a:lstStyle/>
          <a:p>
            <a:fld id="{406EB6B5-210F-4479-814E-A82E73AE181C}" type="slidenum">
              <a:rPr lang="en-GB" smtClean="0"/>
              <a:pPr/>
              <a:t>22</a:t>
            </a:fld>
            <a:endParaRPr lang="en-GB"/>
          </a:p>
        </p:txBody>
      </p:sp>
    </p:spTree>
    <p:extLst>
      <p:ext uri="{BB962C8B-B14F-4D97-AF65-F5344CB8AC3E}">
        <p14:creationId xmlns:p14="http://schemas.microsoft.com/office/powerpoint/2010/main" val="11225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Go to browser and</a:t>
            </a:r>
            <a:r>
              <a:rPr lang="en-GB" baseline="0" dirty="0"/>
              <a:t> look at </a:t>
            </a:r>
          </a:p>
          <a:p>
            <a:endParaRPr lang="en-GB" baseline="0" dirty="0"/>
          </a:p>
          <a:p>
            <a:r>
              <a:rPr lang="en-GB" baseline="0" dirty="0"/>
              <a:t>Heart disease – point out what we’ve just seen</a:t>
            </a:r>
          </a:p>
          <a:p>
            <a:r>
              <a:rPr lang="en-GB" baseline="0" dirty="0" err="1"/>
              <a:t>Fundus</a:t>
            </a:r>
            <a:r>
              <a:rPr lang="en-GB" baseline="0" dirty="0"/>
              <a:t> – go through how you work out which one is which</a:t>
            </a:r>
          </a:p>
          <a:p>
            <a:r>
              <a:rPr lang="en-GB" baseline="0" dirty="0"/>
              <a:t>Blood glucose level – point out the difference between the procedure and the finding</a:t>
            </a:r>
          </a:p>
          <a:p>
            <a:r>
              <a:rPr lang="en-GB" baseline="0" dirty="0"/>
              <a:t>Diabetes mellitus – use this to show how the hierarchies show all the different types of diabetes mellitus</a:t>
            </a:r>
          </a:p>
          <a:p>
            <a:endParaRPr lang="en-GB" baseline="0" dirty="0"/>
          </a:p>
          <a:p>
            <a:r>
              <a:rPr lang="en-GB" baseline="0" dirty="0"/>
              <a:t>Some fun ones:</a:t>
            </a:r>
          </a:p>
          <a:p>
            <a:r>
              <a:rPr lang="en-GB" baseline="0" dirty="0"/>
              <a:t>Spangled </a:t>
            </a:r>
            <a:r>
              <a:rPr lang="en-GB" baseline="0" dirty="0" err="1"/>
              <a:t>drongo</a:t>
            </a:r>
            <a:r>
              <a:rPr lang="en-GB" baseline="0" dirty="0"/>
              <a:t> – use this to show how you can go up the hierarchies to work out what something is. It’s a black shiny Australian bird.</a:t>
            </a:r>
          </a:p>
          <a:p>
            <a:r>
              <a:rPr lang="en-GB" baseline="0" dirty="0"/>
              <a:t>Spacecraft – included because its an international product and the Americans have the space shuttle</a:t>
            </a:r>
            <a:endParaRPr lang="en-GB" dirty="0"/>
          </a:p>
        </p:txBody>
      </p:sp>
      <p:sp>
        <p:nvSpPr>
          <p:cNvPr id="4" name="Slide Number Placeholder 3"/>
          <p:cNvSpPr>
            <a:spLocks noGrp="1"/>
          </p:cNvSpPr>
          <p:nvPr>
            <p:ph type="sldNum" sz="quarter" idx="10"/>
          </p:nvPr>
        </p:nvSpPr>
        <p:spPr/>
        <p:txBody>
          <a:bodyPr/>
          <a:lstStyle/>
          <a:p>
            <a:fld id="{9C986132-2E35-425D-8B60-8A9B87C37F35}" type="slidenum">
              <a:rPr lang="en-GB" smtClean="0"/>
              <a:pPr/>
              <a:t>27</a:t>
            </a:fld>
            <a:endParaRPr lang="en-GB"/>
          </a:p>
        </p:txBody>
      </p:sp>
    </p:spTree>
    <p:extLst>
      <p:ext uri="{BB962C8B-B14F-4D97-AF65-F5344CB8AC3E}">
        <p14:creationId xmlns:p14="http://schemas.microsoft.com/office/powerpoint/2010/main" val="8045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Clinicians will see terms and will search on terms they are familiar with.</a:t>
            </a:r>
          </a:p>
          <a:p>
            <a:r>
              <a:rPr lang="en-GB" dirty="0"/>
              <a:t>They will not see codes and are not expected to remember codes.</a:t>
            </a:r>
          </a:p>
          <a:p>
            <a:endParaRPr lang="en-GB" dirty="0"/>
          </a:p>
        </p:txBody>
      </p:sp>
      <p:sp>
        <p:nvSpPr>
          <p:cNvPr id="4" name="Slide Number Placeholder 3"/>
          <p:cNvSpPr>
            <a:spLocks noGrp="1"/>
          </p:cNvSpPr>
          <p:nvPr>
            <p:ph type="sldNum" sz="quarter" idx="10"/>
          </p:nvPr>
        </p:nvSpPr>
        <p:spPr/>
        <p:txBody>
          <a:bodyPr/>
          <a:lstStyle/>
          <a:p>
            <a:fld id="{F0C293D4-F201-43E3-A250-EE147163222A}" type="slidenum">
              <a:rPr lang="en-GB" smtClean="0"/>
              <a:pPr/>
              <a:t>32</a:t>
            </a:fld>
            <a:endParaRPr lang="en-GB"/>
          </a:p>
        </p:txBody>
      </p:sp>
    </p:spTree>
    <p:extLst>
      <p:ext uri="{BB962C8B-B14F-4D97-AF65-F5344CB8AC3E}">
        <p14:creationId xmlns:p14="http://schemas.microsoft.com/office/powerpoint/2010/main" val="287192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Synonyms will support the way different professions refer to the same clinical term</a:t>
            </a:r>
            <a:endParaRPr lang="en-GB" dirty="0"/>
          </a:p>
        </p:txBody>
      </p:sp>
      <p:sp>
        <p:nvSpPr>
          <p:cNvPr id="4" name="Slide Number Placeholder 3"/>
          <p:cNvSpPr>
            <a:spLocks noGrp="1"/>
          </p:cNvSpPr>
          <p:nvPr>
            <p:ph type="sldNum" sz="quarter" idx="10"/>
          </p:nvPr>
        </p:nvSpPr>
        <p:spPr/>
        <p:txBody>
          <a:bodyPr/>
          <a:lstStyle/>
          <a:p>
            <a:fld id="{536BFD30-A8E8-42EC-BDF2-AD7B794AC7E0}" type="slidenum">
              <a:rPr lang="en-GB" smtClean="0"/>
              <a:t>34</a:t>
            </a:fld>
            <a:endParaRPr lang="en-GB"/>
          </a:p>
        </p:txBody>
      </p:sp>
    </p:spTree>
    <p:extLst>
      <p:ext uri="{BB962C8B-B14F-4D97-AF65-F5344CB8AC3E}">
        <p14:creationId xmlns:p14="http://schemas.microsoft.com/office/powerpoint/2010/main" val="3318184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can be</a:t>
            </a:r>
            <a:r>
              <a:rPr lang="en-GB" baseline="0" dirty="0"/>
              <a:t> shared across primary, secondary and other care sectors such as prisons and Ministry of Defence.</a:t>
            </a:r>
          </a:p>
        </p:txBody>
      </p:sp>
      <p:sp>
        <p:nvSpPr>
          <p:cNvPr id="4" name="Slide Number Placeholder 3"/>
          <p:cNvSpPr>
            <a:spLocks noGrp="1"/>
          </p:cNvSpPr>
          <p:nvPr>
            <p:ph type="sldNum" sz="quarter" idx="10"/>
          </p:nvPr>
        </p:nvSpPr>
        <p:spPr/>
        <p:txBody>
          <a:bodyPr/>
          <a:lstStyle/>
          <a:p>
            <a:fld id="{536BFD30-A8E8-42EC-BDF2-AD7B794AC7E0}" type="slidenum">
              <a:rPr lang="en-GB" smtClean="0"/>
              <a:t>35</a:t>
            </a:fld>
            <a:endParaRPr lang="en-GB"/>
          </a:p>
        </p:txBody>
      </p:sp>
    </p:spTree>
    <p:extLst>
      <p:ext uri="{BB962C8B-B14F-4D97-AF65-F5344CB8AC3E}">
        <p14:creationId xmlns:p14="http://schemas.microsoft.com/office/powerpoint/2010/main" val="326773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SNOMED CT as the standard, the transfer</a:t>
            </a:r>
            <a:r>
              <a:rPr lang="en-GB" baseline="0" dirty="0"/>
              <a:t> of information can be done easily without the need to map between different terminologies.</a:t>
            </a:r>
          </a:p>
          <a:p>
            <a:endParaRPr lang="en-GB" baseline="0" dirty="0"/>
          </a:p>
        </p:txBody>
      </p:sp>
      <p:sp>
        <p:nvSpPr>
          <p:cNvPr id="4" name="Slide Number Placeholder 3"/>
          <p:cNvSpPr>
            <a:spLocks noGrp="1"/>
          </p:cNvSpPr>
          <p:nvPr>
            <p:ph type="sldNum" sz="quarter" idx="10"/>
          </p:nvPr>
        </p:nvSpPr>
        <p:spPr/>
        <p:txBody>
          <a:bodyPr/>
          <a:lstStyle/>
          <a:p>
            <a:fld id="{536BFD30-A8E8-42EC-BDF2-AD7B794AC7E0}" type="slidenum">
              <a:rPr lang="en-GB" smtClean="0"/>
              <a:t>36</a:t>
            </a:fld>
            <a:endParaRPr lang="en-GB"/>
          </a:p>
        </p:txBody>
      </p:sp>
    </p:spTree>
    <p:extLst>
      <p:ext uri="{BB962C8B-B14F-4D97-AF65-F5344CB8AC3E}">
        <p14:creationId xmlns:p14="http://schemas.microsoft.com/office/powerpoint/2010/main" val="2344736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SNOMED CT has already been translated into different languages meaning that in the future there is the possibility of transferring information internationally</a:t>
            </a:r>
            <a:endParaRPr lang="en-GB" dirty="0"/>
          </a:p>
          <a:p>
            <a:endParaRPr lang="en-GB" dirty="0"/>
          </a:p>
        </p:txBody>
      </p:sp>
      <p:sp>
        <p:nvSpPr>
          <p:cNvPr id="4" name="Slide Number Placeholder 3"/>
          <p:cNvSpPr>
            <a:spLocks noGrp="1"/>
          </p:cNvSpPr>
          <p:nvPr>
            <p:ph type="sldNum" sz="quarter" idx="10"/>
          </p:nvPr>
        </p:nvSpPr>
        <p:spPr/>
        <p:txBody>
          <a:bodyPr/>
          <a:lstStyle/>
          <a:p>
            <a:fld id="{536BFD30-A8E8-42EC-BDF2-AD7B794AC7E0}" type="slidenum">
              <a:rPr lang="en-GB" smtClean="0"/>
              <a:t>37</a:t>
            </a:fld>
            <a:endParaRPr lang="en-GB"/>
          </a:p>
        </p:txBody>
      </p:sp>
    </p:spTree>
    <p:extLst>
      <p:ext uri="{BB962C8B-B14F-4D97-AF65-F5344CB8AC3E}">
        <p14:creationId xmlns:p14="http://schemas.microsoft.com/office/powerpoint/2010/main" val="429072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a:t>
            </a:r>
            <a:r>
              <a:rPr lang="en-GB" baseline="0" dirty="0"/>
              <a:t> the strategy behind this.</a:t>
            </a:r>
            <a:endParaRPr lang="en-GB" dirty="0"/>
          </a:p>
          <a:p>
            <a:endParaRPr lang="en-GB" dirty="0"/>
          </a:p>
          <a:p>
            <a:r>
              <a:rPr lang="en-GB" dirty="0"/>
              <a:t>The</a:t>
            </a:r>
            <a:r>
              <a:rPr lang="en-GB" baseline="0" dirty="0"/>
              <a:t> </a:t>
            </a:r>
            <a:r>
              <a:rPr lang="en-GB" dirty="0"/>
              <a:t>aim is</a:t>
            </a:r>
            <a:r>
              <a:rPr lang="en-GB" baseline="0" dirty="0"/>
              <a:t> for everything to be patient centred so that patients are able to view their own records.</a:t>
            </a:r>
          </a:p>
          <a:p>
            <a:endParaRPr lang="en-GB" baseline="0" dirty="0"/>
          </a:p>
          <a:p>
            <a:r>
              <a:rPr lang="en-GB" baseline="0" dirty="0"/>
              <a:t>In order for this to be possible it is necessary for information to be easily accessible.  Moving data around electronically will make it easier to share information.  </a:t>
            </a:r>
          </a:p>
          <a:p>
            <a:endParaRPr lang="en-GB" baseline="0" dirty="0"/>
          </a:p>
          <a:p>
            <a:r>
              <a:rPr lang="en-GB" baseline="0" dirty="0"/>
              <a:t>And for all this to be possible we require a common standardised vocabulary.</a:t>
            </a:r>
            <a:endParaRPr lang="en-GB" dirty="0"/>
          </a:p>
        </p:txBody>
      </p:sp>
      <p:sp>
        <p:nvSpPr>
          <p:cNvPr id="4" name="Slide Number Placeholder 3"/>
          <p:cNvSpPr>
            <a:spLocks noGrp="1"/>
          </p:cNvSpPr>
          <p:nvPr>
            <p:ph type="sldNum" sz="quarter" idx="10"/>
          </p:nvPr>
        </p:nvSpPr>
        <p:spPr/>
        <p:txBody>
          <a:bodyPr/>
          <a:lstStyle/>
          <a:p>
            <a:fld id="{573BD2BE-0D39-469E-8B13-E83FE0E0A27D}" type="slidenum">
              <a:rPr lang="en-GB" smtClean="0"/>
              <a:t>3</a:t>
            </a:fld>
            <a:endParaRPr lang="en-GB" dirty="0"/>
          </a:p>
        </p:txBody>
      </p:sp>
    </p:spTree>
    <p:extLst>
      <p:ext uri="{BB962C8B-B14F-4D97-AF65-F5344CB8AC3E}">
        <p14:creationId xmlns:p14="http://schemas.microsoft.com/office/powerpoint/2010/main" val="33749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illustrates some scenarios where information about a</a:t>
            </a:r>
            <a:r>
              <a:rPr lang="en-GB" baseline="0" dirty="0"/>
              <a:t> patient is exchanged.  </a:t>
            </a:r>
          </a:p>
          <a:p>
            <a:endParaRPr lang="en-GB" baseline="0" dirty="0"/>
          </a:p>
          <a:p>
            <a:pPr rtl="0"/>
            <a:r>
              <a:rPr lang="en-GB" b="0" dirty="0"/>
              <a:t>The Transfer of Care Initiative is a project that aims to improve patient care by driving the establishment and uptake of professional and technical document standards.</a:t>
            </a:r>
          </a:p>
          <a:p>
            <a:pPr rtl="0"/>
            <a:endParaRPr lang="en-GB" dirty="0"/>
          </a:p>
          <a:p>
            <a:pPr rtl="0"/>
            <a:r>
              <a:rPr lang="en-GB" dirty="0"/>
              <a:t>Using standards in electronic health care records allows clinical information to be recorded, exchanged and accessed consistently across care settings in order to deliver high quality care to patients.</a:t>
            </a:r>
          </a:p>
          <a:p>
            <a:pPr rtl="0"/>
            <a:endParaRPr lang="en-GB" dirty="0"/>
          </a:p>
          <a:p>
            <a:pPr rtl="0"/>
            <a:r>
              <a:rPr lang="en-GB" dirty="0"/>
              <a:t>SNOMED CT is the clinical terminology standard that will be used.</a:t>
            </a:r>
          </a:p>
          <a:p>
            <a:pPr rtl="0"/>
            <a:endParaRPr lang="en-GB" dirty="0"/>
          </a:p>
          <a:p>
            <a:endParaRPr lang="en-GB" dirty="0"/>
          </a:p>
        </p:txBody>
      </p:sp>
      <p:sp>
        <p:nvSpPr>
          <p:cNvPr id="4" name="Slide Number Placeholder 3"/>
          <p:cNvSpPr>
            <a:spLocks noGrp="1"/>
          </p:cNvSpPr>
          <p:nvPr>
            <p:ph type="sldNum" sz="quarter" idx="10"/>
          </p:nvPr>
        </p:nvSpPr>
        <p:spPr/>
        <p:txBody>
          <a:bodyPr/>
          <a:lstStyle/>
          <a:p>
            <a:fld id="{536BFD30-A8E8-42EC-BDF2-AD7B794AC7E0}" type="slidenum">
              <a:rPr lang="en-GB" smtClean="0"/>
              <a:t>4</a:t>
            </a:fld>
            <a:endParaRPr lang="en-GB" dirty="0"/>
          </a:p>
        </p:txBody>
      </p:sp>
    </p:spTree>
    <p:extLst>
      <p:ext uri="{BB962C8B-B14F-4D97-AF65-F5344CB8AC3E}">
        <p14:creationId xmlns:p14="http://schemas.microsoft.com/office/powerpoint/2010/main" val="553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In healthcare, the requirements for coding are extensive. SNOMED CT provides a comprehensive set of such clinical phrases or </a:t>
            </a:r>
            <a:r>
              <a:rPr lang="en-GB" i="1" dirty="0"/>
              <a:t>terms,</a:t>
            </a:r>
            <a:r>
              <a:rPr lang="en-GB" dirty="0"/>
              <a:t> this is called a terminology.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A standard clinical terminology is essential for the interoperability of electronic health records across care settings. </a:t>
            </a:r>
          </a:p>
          <a:p>
            <a:endParaRPr lang="en-GB" dirty="0"/>
          </a:p>
          <a:p>
            <a:r>
              <a:rPr lang="en-GB" dirty="0"/>
              <a:t>SNOMED CT has been selected and approved</a:t>
            </a:r>
            <a:r>
              <a:rPr lang="en-GB" baseline="0" dirty="0"/>
              <a:t> as the terminology to be adopted by the NHS in England.  It is the most comprehensive international terminology currently available and can be used across all care settings and all clinical domains.</a:t>
            </a:r>
            <a:endParaRPr lang="en-GB" dirty="0"/>
          </a:p>
        </p:txBody>
      </p:sp>
      <p:sp>
        <p:nvSpPr>
          <p:cNvPr id="4" name="Slide Number Placeholder 3"/>
          <p:cNvSpPr>
            <a:spLocks noGrp="1"/>
          </p:cNvSpPr>
          <p:nvPr>
            <p:ph type="sldNum" sz="quarter" idx="10"/>
          </p:nvPr>
        </p:nvSpPr>
        <p:spPr/>
        <p:txBody>
          <a:bodyPr/>
          <a:lstStyle/>
          <a:p>
            <a:pPr>
              <a:defRPr/>
            </a:pPr>
            <a:fld id="{B77D0760-ECBC-4579-96FA-90DAB406168F}" type="slidenum">
              <a:rPr lang="en-GB" smtClean="0"/>
              <a:pPr>
                <a:defRPr/>
              </a:pPr>
              <a:t>9</a:t>
            </a:fld>
            <a:endParaRPr lang="en-GB" dirty="0"/>
          </a:p>
        </p:txBody>
      </p:sp>
    </p:spTree>
    <p:extLst>
      <p:ext uri="{BB962C8B-B14F-4D97-AF65-F5344CB8AC3E}">
        <p14:creationId xmlns:p14="http://schemas.microsoft.com/office/powerpoint/2010/main" val="358543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a:solidFill>
                  <a:schemeClr val="tx1"/>
                </a:solidFill>
                <a:latin typeface="+mn-lt"/>
                <a:ea typeface="+mn-ea"/>
                <a:cs typeface="+mn-cs"/>
              </a:rPr>
              <a:t>If the same structured terminology</a:t>
            </a:r>
            <a:r>
              <a:rPr lang="en-GB" sz="1200" kern="1200" baseline="0" dirty="0">
                <a:solidFill>
                  <a:schemeClr val="tx1"/>
                </a:solidFill>
                <a:latin typeface="+mn-lt"/>
                <a:ea typeface="+mn-ea"/>
                <a:cs typeface="+mn-cs"/>
              </a:rPr>
              <a:t> </a:t>
            </a:r>
            <a:r>
              <a:rPr lang="en-GB" sz="1200" kern="1200" dirty="0">
                <a:solidFill>
                  <a:schemeClr val="tx1"/>
                </a:solidFill>
                <a:latin typeface="+mn-lt"/>
                <a:ea typeface="+mn-ea"/>
                <a:cs typeface="+mn-cs"/>
              </a:rPr>
              <a:t>is used across</a:t>
            </a:r>
            <a:r>
              <a:rPr lang="en-GB" sz="1200" kern="1200" baseline="0" dirty="0">
                <a:solidFill>
                  <a:schemeClr val="tx1"/>
                </a:solidFill>
                <a:latin typeface="+mn-lt"/>
                <a:ea typeface="+mn-ea"/>
                <a:cs typeface="+mn-cs"/>
              </a:rPr>
              <a:t> </a:t>
            </a:r>
            <a:r>
              <a:rPr lang="en-GB" sz="1200" kern="1200" dirty="0">
                <a:solidFill>
                  <a:schemeClr val="tx1"/>
                </a:solidFill>
                <a:latin typeface="+mn-lt"/>
                <a:ea typeface="+mn-ea"/>
                <a:cs typeface="+mn-cs"/>
              </a:rPr>
              <a:t>the different care settings, then the information transferred between these care settings would not require converting and would,</a:t>
            </a:r>
            <a:r>
              <a:rPr lang="en-GB" sz="1200" kern="1200" baseline="0" dirty="0">
                <a:solidFill>
                  <a:schemeClr val="tx1"/>
                </a:solidFill>
                <a:latin typeface="+mn-lt"/>
                <a:ea typeface="+mn-ea"/>
                <a:cs typeface="+mn-cs"/>
              </a:rPr>
              <a:t> therefore, lose none of its meaning. </a:t>
            </a:r>
            <a:r>
              <a:rPr lang="en-GB" sz="1200" kern="1200" dirty="0">
                <a:solidFill>
                  <a:schemeClr val="tx1"/>
                </a:solidFill>
                <a:latin typeface="+mn-lt"/>
                <a:ea typeface="+mn-ea"/>
                <a:cs typeface="+mn-cs"/>
              </a:rPr>
              <a:t>This transfer of information between systems is known as interoperability.</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In this example a patient visits their GP, makes an appointment to see a consultant via choose and book, is treated by the consultant and the relevant discharge summary returned back to the GP.  </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The applications save time, but the fact that the information can be directly transferred between systems is also beneficial. Using Choose and Book takes time out of the process so that targets such as the 18 week limit are hit easier.  It also provides the patient with choice so they can,</a:t>
            </a:r>
            <a:r>
              <a:rPr lang="en-GB" sz="1200" kern="1200" baseline="0" dirty="0">
                <a:solidFill>
                  <a:schemeClr val="tx1"/>
                </a:solidFill>
                <a:latin typeface="+mn-lt"/>
                <a:ea typeface="+mn-ea"/>
                <a:cs typeface="+mn-cs"/>
              </a:rPr>
              <a:t> for example, </a:t>
            </a:r>
            <a:r>
              <a:rPr lang="en-GB" sz="1200" kern="1200" dirty="0">
                <a:solidFill>
                  <a:schemeClr val="tx1"/>
                </a:solidFill>
                <a:latin typeface="+mn-lt"/>
                <a:ea typeface="+mn-ea"/>
                <a:cs typeface="+mn-cs"/>
              </a:rPr>
              <a:t>select where to go based on things such as waiting times or on ease of travel.  When the GP chooses the reason for the referral,</a:t>
            </a:r>
            <a:r>
              <a:rPr lang="en-GB" sz="1200" kern="1200" baseline="0" dirty="0">
                <a:solidFill>
                  <a:schemeClr val="tx1"/>
                </a:solidFill>
                <a:latin typeface="+mn-lt"/>
                <a:ea typeface="+mn-ea"/>
                <a:cs typeface="+mn-cs"/>
              </a:rPr>
              <a:t> the choices given are SNOMED CT terms.</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If the clinical information is recorded using the same structured terminology then it can be transferred between the systems losing none of its meaning as there is no need to ‘convert’ it. </a:t>
            </a:r>
          </a:p>
          <a:p>
            <a:r>
              <a:rPr lang="en-GB" sz="1200" kern="1200" dirty="0">
                <a:solidFill>
                  <a:schemeClr val="tx1"/>
                </a:solidFill>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F0C293D4-F201-43E3-A250-EE147163222A}" type="slidenum">
              <a:rPr lang="en-GB" smtClean="0"/>
              <a:pPr/>
              <a:t>10</a:t>
            </a:fld>
            <a:endParaRPr lang="en-GB" dirty="0"/>
          </a:p>
        </p:txBody>
      </p:sp>
    </p:spTree>
    <p:extLst>
      <p:ext uri="{BB962C8B-B14F-4D97-AF65-F5344CB8AC3E}">
        <p14:creationId xmlns:p14="http://schemas.microsoft.com/office/powerpoint/2010/main" val="237451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As we have</a:t>
            </a:r>
            <a:r>
              <a:rPr lang="en-GB" sz="1200" kern="1200" baseline="0" dirty="0">
                <a:solidFill>
                  <a:schemeClr val="tx1"/>
                </a:solidFill>
                <a:latin typeface="+mn-lt"/>
                <a:ea typeface="+mn-ea"/>
                <a:cs typeface="+mn-cs"/>
              </a:rPr>
              <a:t> </a:t>
            </a:r>
            <a:r>
              <a:rPr lang="en-GB" sz="1200" kern="1200" dirty="0">
                <a:solidFill>
                  <a:schemeClr val="tx1"/>
                </a:solidFill>
                <a:latin typeface="+mn-lt"/>
                <a:ea typeface="+mn-ea"/>
                <a:cs typeface="+mn-cs"/>
              </a:rPr>
              <a:t>said</a:t>
            </a:r>
            <a:r>
              <a:rPr lang="en-GB" sz="1200" kern="1200" baseline="0" dirty="0">
                <a:solidFill>
                  <a:schemeClr val="tx1"/>
                </a:solidFill>
                <a:latin typeface="+mn-lt"/>
                <a:ea typeface="+mn-ea"/>
                <a:cs typeface="+mn-cs"/>
              </a:rPr>
              <a:t> SNOMED CT covers multiple care settings.</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One way of</a:t>
            </a:r>
            <a:r>
              <a:rPr lang="en-GB" sz="1200" kern="1200" baseline="0" dirty="0">
                <a:solidFill>
                  <a:schemeClr val="tx1"/>
                </a:solidFill>
                <a:latin typeface="+mn-lt"/>
                <a:ea typeface="+mn-ea"/>
                <a:cs typeface="+mn-cs"/>
              </a:rPr>
              <a:t> catering for all the different care settings is that SNOMED CT supports the d</a:t>
            </a:r>
            <a:r>
              <a:rPr lang="en-GB" sz="1200" kern="1200" dirty="0">
                <a:solidFill>
                  <a:schemeClr val="tx1"/>
                </a:solidFill>
                <a:latin typeface="+mn-lt"/>
                <a:ea typeface="+mn-ea"/>
                <a:cs typeface="+mn-cs"/>
              </a:rPr>
              <a:t>ifference in language used by</a:t>
            </a:r>
            <a:r>
              <a:rPr lang="en-GB" sz="1200" kern="1200" baseline="0" dirty="0">
                <a:solidFill>
                  <a:schemeClr val="tx1"/>
                </a:solidFill>
                <a:latin typeface="+mn-lt"/>
                <a:ea typeface="+mn-ea"/>
                <a:cs typeface="+mn-cs"/>
              </a:rPr>
              <a:t> clinicians</a:t>
            </a:r>
            <a:r>
              <a:rPr lang="en-GB" sz="1200" kern="1200" dirty="0">
                <a:solidFill>
                  <a:schemeClr val="tx1"/>
                </a:solidFill>
                <a:latin typeface="+mn-lt"/>
                <a:ea typeface="+mn-ea"/>
                <a:cs typeface="+mn-cs"/>
              </a:rPr>
              <a:t>, e.g. one clinician</a:t>
            </a:r>
            <a:r>
              <a:rPr lang="en-GB" sz="1200" kern="1200" baseline="0" dirty="0">
                <a:solidFill>
                  <a:schemeClr val="tx1"/>
                </a:solidFill>
                <a:latin typeface="+mn-lt"/>
                <a:ea typeface="+mn-ea"/>
                <a:cs typeface="+mn-cs"/>
              </a:rPr>
              <a:t> might say </a:t>
            </a:r>
            <a:r>
              <a:rPr lang="en-GB" sz="1200" kern="1200" dirty="0">
                <a:solidFill>
                  <a:schemeClr val="tx1"/>
                </a:solidFill>
                <a:latin typeface="+mn-lt"/>
                <a:ea typeface="+mn-ea"/>
                <a:cs typeface="+mn-cs"/>
              </a:rPr>
              <a:t>heart attack, another cardiac infarction and another myocardial infarction, but they would all come under the same concept myocardial infarction 22298006 with the synonyms allowing for the different ways of saying the same thing.  Synonyms</a:t>
            </a:r>
            <a:r>
              <a:rPr lang="en-GB" sz="1200" kern="1200" baseline="0" dirty="0">
                <a:solidFill>
                  <a:schemeClr val="tx1"/>
                </a:solidFill>
                <a:latin typeface="+mn-lt"/>
                <a:ea typeface="+mn-ea"/>
                <a:cs typeface="+mn-cs"/>
              </a:rPr>
              <a:t> allow for different expressions with the same meaning.</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SNOMED CT is a dynamic product, constantly</a:t>
            </a:r>
            <a:r>
              <a:rPr lang="en-GB" sz="1200" kern="1200" baseline="0" dirty="0">
                <a:solidFill>
                  <a:schemeClr val="tx1"/>
                </a:solidFill>
                <a:latin typeface="+mn-lt"/>
                <a:ea typeface="+mn-ea"/>
                <a:cs typeface="+mn-cs"/>
              </a:rPr>
              <a:t> being updated and </a:t>
            </a:r>
            <a:r>
              <a:rPr lang="en-GB" sz="1200" kern="1200" dirty="0">
                <a:solidFill>
                  <a:schemeClr val="tx1"/>
                </a:solidFill>
                <a:latin typeface="+mn-lt"/>
                <a:ea typeface="+mn-ea"/>
                <a:cs typeface="+mn-cs"/>
              </a:rPr>
              <a:t>in the UK, at the moment, SNOMED CT </a:t>
            </a:r>
            <a:r>
              <a:rPr lang="en-GB" sz="1200" kern="1200" baseline="0" dirty="0">
                <a:solidFill>
                  <a:schemeClr val="tx1"/>
                </a:solidFill>
                <a:latin typeface="+mn-lt"/>
                <a:ea typeface="+mn-ea"/>
                <a:cs typeface="+mn-cs"/>
              </a:rPr>
              <a:t>is updated every six months.</a:t>
            </a:r>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33F597AE-190F-4D33-8503-EF07C93FC25C}" type="slidenum">
              <a:rPr lang="en-GB" smtClean="0"/>
              <a:pPr/>
              <a:t>11</a:t>
            </a:fld>
            <a:endParaRPr lang="en-GB" dirty="0"/>
          </a:p>
        </p:txBody>
      </p:sp>
    </p:spTree>
    <p:extLst>
      <p:ext uri="{BB962C8B-B14F-4D97-AF65-F5344CB8AC3E}">
        <p14:creationId xmlns:p14="http://schemas.microsoft.com/office/powerpoint/2010/main" val="67209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And</a:t>
            </a:r>
            <a:r>
              <a:rPr lang="en-GB" sz="1200" kern="1200" baseline="0" dirty="0">
                <a:solidFill>
                  <a:schemeClr val="tx1"/>
                </a:solidFill>
                <a:latin typeface="+mn-lt"/>
                <a:ea typeface="+mn-ea"/>
                <a:cs typeface="+mn-cs"/>
              </a:rPr>
              <a:t> </a:t>
            </a:r>
            <a:r>
              <a:rPr lang="en-GB" sz="1200" kern="1200" dirty="0">
                <a:solidFill>
                  <a:schemeClr val="tx1"/>
                </a:solidFill>
                <a:latin typeface="+mn-lt"/>
                <a:ea typeface="+mn-ea"/>
                <a:cs typeface="+mn-cs"/>
              </a:rPr>
              <a:t>these words that are relevant to the field of medicine are organised in a structured and logically consistent manner. </a:t>
            </a:r>
          </a:p>
          <a:p>
            <a:r>
              <a:rPr lang="en-GB"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33F597AE-190F-4D33-8503-EF07C93FC25C}" type="slidenum">
              <a:rPr lang="en-GB" smtClean="0"/>
              <a:pPr/>
              <a:t>12</a:t>
            </a:fld>
            <a:endParaRPr lang="en-GB" dirty="0"/>
          </a:p>
        </p:txBody>
      </p:sp>
    </p:spTree>
    <p:extLst>
      <p:ext uri="{BB962C8B-B14F-4D97-AF65-F5344CB8AC3E}">
        <p14:creationId xmlns:p14="http://schemas.microsoft.com/office/powerpoint/2010/main" val="143425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These two slides give a general</a:t>
            </a:r>
            <a:r>
              <a:rPr lang="en-GB" baseline="0" dirty="0"/>
              <a:t> overview of what sort of content is in SNOMED CT and how SNOMED CT is structured.  There are 19 hierarchies in SNOMED CT and rather than go through each one individually this puts them in groups to give you a feel for the type of coverage of content.  If you require more detailed information about the hierarchies it can be found on our website.</a:t>
            </a:r>
          </a:p>
          <a:p>
            <a:endParaRPr lang="en-GB" baseline="0" dirty="0"/>
          </a:p>
          <a:p>
            <a:r>
              <a:rPr lang="en-GB" baseline="0" dirty="0"/>
              <a:t>So on this slide we have </a:t>
            </a:r>
          </a:p>
          <a:p>
            <a:endParaRPr lang="en-GB" baseline="0" dirty="0"/>
          </a:p>
          <a:p>
            <a:r>
              <a:rPr lang="en-GB" baseline="0" dirty="0"/>
              <a:t>Clinical findings which includes areas such as diseases, symptoms and examination findings</a:t>
            </a:r>
          </a:p>
          <a:p>
            <a:endParaRPr lang="en-GB" baseline="0" dirty="0"/>
          </a:p>
          <a:p>
            <a:r>
              <a:rPr lang="en-GB" baseline="0" dirty="0"/>
              <a:t>Causes of disease includes areas such as forces, events and organisms</a:t>
            </a:r>
          </a:p>
          <a:p>
            <a:endParaRPr lang="en-GB" baseline="0" dirty="0"/>
          </a:p>
          <a:p>
            <a:r>
              <a:rPr lang="en-GB" baseline="0" dirty="0"/>
              <a:t>Procedures are pretty self explanatory but include items such as operations, investigations and therapies</a:t>
            </a:r>
            <a:endParaRPr lang="en-GB" dirty="0"/>
          </a:p>
        </p:txBody>
      </p:sp>
      <p:sp>
        <p:nvSpPr>
          <p:cNvPr id="4" name="Slide Number Placeholder 3"/>
          <p:cNvSpPr>
            <a:spLocks noGrp="1"/>
          </p:cNvSpPr>
          <p:nvPr>
            <p:ph type="sldNum" sz="quarter" idx="10"/>
          </p:nvPr>
        </p:nvSpPr>
        <p:spPr/>
        <p:txBody>
          <a:bodyPr/>
          <a:lstStyle/>
          <a:p>
            <a:fld id="{1A8BC91B-1672-45CA-BFFF-3DBE895C4AEB}" type="slidenum">
              <a:rPr lang="en-GB" smtClean="0"/>
              <a:pPr/>
              <a:t>13</a:t>
            </a:fld>
            <a:endParaRPr lang="en-GB" dirty="0"/>
          </a:p>
        </p:txBody>
      </p:sp>
    </p:spTree>
    <p:extLst>
      <p:ext uri="{BB962C8B-B14F-4D97-AF65-F5344CB8AC3E}">
        <p14:creationId xmlns:p14="http://schemas.microsoft.com/office/powerpoint/2010/main" val="32088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On this slide we look at</a:t>
            </a:r>
          </a:p>
          <a:p>
            <a:endParaRPr lang="en-GB" dirty="0"/>
          </a:p>
          <a:p>
            <a:r>
              <a:rPr lang="en-GB" dirty="0"/>
              <a:t>Anatomy which includes</a:t>
            </a:r>
            <a:r>
              <a:rPr lang="en-GB" baseline="0" dirty="0"/>
              <a:t> both normal and abnormal anatomy</a:t>
            </a:r>
          </a:p>
          <a:p>
            <a:endParaRPr lang="en-GB" baseline="0" dirty="0"/>
          </a:p>
          <a:p>
            <a:r>
              <a:rPr lang="en-GB" baseline="0" dirty="0"/>
              <a:t>Observations include items such as vital signs and values</a:t>
            </a:r>
          </a:p>
          <a:p>
            <a:endParaRPr lang="en-GB" baseline="0" dirty="0"/>
          </a:p>
          <a:p>
            <a:r>
              <a:rPr lang="en-GB" baseline="0" dirty="0"/>
              <a:t>And finally products include devices and drugs, that is the drugs we are familiar with together with the individual ingredients that go to make up those drugs</a:t>
            </a:r>
            <a:endParaRPr lang="en-GB" dirty="0"/>
          </a:p>
        </p:txBody>
      </p:sp>
      <p:sp>
        <p:nvSpPr>
          <p:cNvPr id="4" name="Slide Number Placeholder 3"/>
          <p:cNvSpPr>
            <a:spLocks noGrp="1"/>
          </p:cNvSpPr>
          <p:nvPr>
            <p:ph type="sldNum" sz="quarter" idx="10"/>
          </p:nvPr>
        </p:nvSpPr>
        <p:spPr/>
        <p:txBody>
          <a:bodyPr/>
          <a:lstStyle/>
          <a:p>
            <a:fld id="{1A8BC91B-1672-45CA-BFFF-3DBE895C4AEB}" type="slidenum">
              <a:rPr lang="en-GB" smtClean="0"/>
              <a:pPr/>
              <a:t>14</a:t>
            </a:fld>
            <a:endParaRPr lang="en-GB" dirty="0"/>
          </a:p>
        </p:txBody>
      </p:sp>
    </p:spTree>
    <p:extLst>
      <p:ext uri="{BB962C8B-B14F-4D97-AF65-F5344CB8AC3E}">
        <p14:creationId xmlns:p14="http://schemas.microsoft.com/office/powerpoint/2010/main" val="174596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342371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3354726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43631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427557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245115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2401669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362677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308800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211919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1126466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F2C328-EC61-400D-B463-4AC0796AECE1}" type="datetimeFigureOut">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091D6A5-CAE8-41B8-A5A6-AF3F95740AF4}" type="slidenum">
              <a:rPr lang="en-US" smtClean="0"/>
              <a:t>‹#›</a:t>
            </a:fld>
            <a:endParaRPr lang="en-US" dirty="0"/>
          </a:p>
        </p:txBody>
      </p:sp>
    </p:spTree>
    <p:extLst>
      <p:ext uri="{BB962C8B-B14F-4D97-AF65-F5344CB8AC3E}">
        <p14:creationId xmlns:p14="http://schemas.microsoft.com/office/powerpoint/2010/main" val="408762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F2C328-EC61-400D-B463-4AC0796AECE1}" type="datetimeFigureOut">
              <a:rPr lang="en-US" smtClean="0"/>
              <a:t>9/10/2023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1D6A5-CAE8-41B8-A5A6-AF3F95740AF4}" type="slidenum">
              <a:rPr lang="en-US" smtClean="0"/>
              <a:t>‹#›</a:t>
            </a:fld>
            <a:endParaRPr lang="en-US" dirty="0"/>
          </a:p>
        </p:txBody>
      </p:sp>
    </p:spTree>
    <p:extLst>
      <p:ext uri="{BB962C8B-B14F-4D97-AF65-F5344CB8AC3E}">
        <p14:creationId xmlns:p14="http://schemas.microsoft.com/office/powerpoint/2010/main" val="2535147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browser.ihtsdotools.org/?perspective=full&amp;conceptId1=404684003&amp;edition=MAIN/2020-07-31&amp;release=&amp;languages=en"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nomed.info/id/53084003" TargetMode="External"/><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nomed.info/id/24484000" TargetMode="External"/><Relationship Id="rId5" Type="http://schemas.openxmlformats.org/officeDocument/2006/relationships/hyperlink" Target="http://snomed.info/id/90734009" TargetMode="External"/><Relationship Id="rId4" Type="http://schemas.openxmlformats.org/officeDocument/2006/relationships/hyperlink" Target="http://snomed.info/id/53737009"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rowser.ihtsdotools.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icd10cmtool.cdc.gov/" TargetMode="External"/><Relationship Id="rId4" Type="http://schemas.openxmlformats.org/officeDocument/2006/relationships/hyperlink" Target="https://icd.who.int/browse10/2019/e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confluence.ihtsdotools.org/display/DOCSTART/SNOMED+CT+Starter+Guide" TargetMode="External"/><Relationship Id="rId2" Type="http://schemas.openxmlformats.org/officeDocument/2006/relationships/hyperlink" Target="https://browser.ihtsdotools.org/?" TargetMode="External"/><Relationship Id="rId1" Type="http://schemas.openxmlformats.org/officeDocument/2006/relationships/slideLayout" Target="../slideLayouts/slideLayout2.xml"/><Relationship Id="rId6" Type="http://schemas.openxmlformats.org/officeDocument/2006/relationships/hyperlink" Target="https://www.snomed.org/" TargetMode="External"/><Relationship Id="rId5" Type="http://schemas.openxmlformats.org/officeDocument/2006/relationships/hyperlink" Target="https://www.snomed.org/snomed-ct/snomed-in-action" TargetMode="External"/><Relationship Id="rId4" Type="http://schemas.openxmlformats.org/officeDocument/2006/relationships/hyperlink" Target="https://confluence.ihtsdotools.org/display/DOC/SNOMED+CT+Document+Librar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SNOMED</a:t>
            </a:r>
          </a:p>
        </p:txBody>
      </p:sp>
      <p:sp>
        <p:nvSpPr>
          <p:cNvPr id="3" name="Subtitle 2"/>
          <p:cNvSpPr>
            <a:spLocks noGrp="1"/>
          </p:cNvSpPr>
          <p:nvPr>
            <p:ph type="subTitle" idx="1"/>
          </p:nvPr>
        </p:nvSpPr>
        <p:spPr/>
        <p:txBody>
          <a:bodyPr/>
          <a:lstStyle/>
          <a:p>
            <a:r>
              <a:rPr lang="en-US" dirty="0"/>
              <a:t>Curtesy: Health &amp; Social Care Information Center, UK</a:t>
            </a:r>
          </a:p>
        </p:txBody>
      </p:sp>
    </p:spTree>
    <p:extLst>
      <p:ext uri="{BB962C8B-B14F-4D97-AF65-F5344CB8AC3E}">
        <p14:creationId xmlns:p14="http://schemas.microsoft.com/office/powerpoint/2010/main" val="213729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a:off x="1631504" y="3501009"/>
            <a:ext cx="2304256" cy="948485"/>
          </a:xfrm>
          <a:custGeom>
            <a:avLst/>
            <a:gdLst>
              <a:gd name="connsiteX0" fmla="*/ 0 w 1320907"/>
              <a:gd name="connsiteY0" fmla="*/ 660454 h 1320907"/>
              <a:gd name="connsiteX1" fmla="*/ 193443 w 1320907"/>
              <a:gd name="connsiteY1" fmla="*/ 193443 h 1320907"/>
              <a:gd name="connsiteX2" fmla="*/ 660455 w 1320907"/>
              <a:gd name="connsiteY2" fmla="*/ 1 h 1320907"/>
              <a:gd name="connsiteX3" fmla="*/ 1127466 w 1320907"/>
              <a:gd name="connsiteY3" fmla="*/ 193444 h 1320907"/>
              <a:gd name="connsiteX4" fmla="*/ 1320908 w 1320907"/>
              <a:gd name="connsiteY4" fmla="*/ 660456 h 1320907"/>
              <a:gd name="connsiteX5" fmla="*/ 1127465 w 1320907"/>
              <a:gd name="connsiteY5" fmla="*/ 1127468 h 1320907"/>
              <a:gd name="connsiteX6" fmla="*/ 660453 w 1320907"/>
              <a:gd name="connsiteY6" fmla="*/ 1320910 h 1320907"/>
              <a:gd name="connsiteX7" fmla="*/ 193441 w 1320907"/>
              <a:gd name="connsiteY7" fmla="*/ 1127467 h 1320907"/>
              <a:gd name="connsiteX8" fmla="*/ -1 w 1320907"/>
              <a:gd name="connsiteY8" fmla="*/ 660455 h 1320907"/>
              <a:gd name="connsiteX9" fmla="*/ 0 w 1320907"/>
              <a:gd name="connsiteY9" fmla="*/ 660454 h 13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907" h="1320907">
                <a:moveTo>
                  <a:pt x="0" y="660454"/>
                </a:moveTo>
                <a:cubicBezTo>
                  <a:pt x="0" y="485291"/>
                  <a:pt x="69584" y="317302"/>
                  <a:pt x="193443" y="193443"/>
                </a:cubicBezTo>
                <a:cubicBezTo>
                  <a:pt x="317302" y="69584"/>
                  <a:pt x="485292" y="1"/>
                  <a:pt x="660455" y="1"/>
                </a:cubicBezTo>
                <a:cubicBezTo>
                  <a:pt x="835618" y="1"/>
                  <a:pt x="1003607" y="69585"/>
                  <a:pt x="1127466" y="193444"/>
                </a:cubicBezTo>
                <a:cubicBezTo>
                  <a:pt x="1251325" y="317303"/>
                  <a:pt x="1320908" y="485293"/>
                  <a:pt x="1320908" y="660456"/>
                </a:cubicBezTo>
                <a:cubicBezTo>
                  <a:pt x="1320908" y="835619"/>
                  <a:pt x="1251325" y="1003608"/>
                  <a:pt x="1127465" y="1127468"/>
                </a:cubicBezTo>
                <a:cubicBezTo>
                  <a:pt x="1003606" y="1251327"/>
                  <a:pt x="835617" y="1320910"/>
                  <a:pt x="660453" y="1320910"/>
                </a:cubicBezTo>
                <a:cubicBezTo>
                  <a:pt x="485290" y="1320910"/>
                  <a:pt x="317301" y="1251326"/>
                  <a:pt x="193441" y="1127467"/>
                </a:cubicBezTo>
                <a:cubicBezTo>
                  <a:pt x="69582" y="1003608"/>
                  <a:pt x="-1" y="835618"/>
                  <a:pt x="-1" y="660455"/>
                </a:cubicBezTo>
                <a:lnTo>
                  <a:pt x="0" y="660454"/>
                </a:lnTo>
                <a:close/>
              </a:path>
            </a:pathLst>
          </a:cu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0"/>
            <a:tileRect/>
          </a:gradFill>
          <a:ln w="57150">
            <a:noFill/>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52" tIns="209952" rIns="209952" bIns="209952" numCol="1" spcCol="1270" anchor="ctr" anchorCtr="0">
            <a:noAutofit/>
          </a:bodyPr>
          <a:lstStyle/>
          <a:p>
            <a:pPr algn="ctr" defTabSz="577850">
              <a:lnSpc>
                <a:spcPct val="90000"/>
              </a:lnSpc>
              <a:spcBef>
                <a:spcPct val="0"/>
              </a:spcBef>
              <a:spcAft>
                <a:spcPct val="35000"/>
              </a:spcAft>
            </a:pPr>
            <a:r>
              <a:rPr lang="en-GB" sz="1200" dirty="0">
                <a:solidFill>
                  <a:schemeClr val="accent1"/>
                </a:solidFill>
              </a:rPr>
              <a:t>Discharge Summary</a:t>
            </a:r>
            <a:br>
              <a:rPr lang="en-GB" sz="1200" dirty="0">
                <a:solidFill>
                  <a:schemeClr val="accent1"/>
                </a:solidFill>
              </a:rPr>
            </a:br>
            <a:r>
              <a:rPr lang="en-GB" sz="1200" dirty="0">
                <a:solidFill>
                  <a:schemeClr val="accent1"/>
                </a:solidFill>
              </a:rPr>
              <a:t>(may contain </a:t>
            </a:r>
            <a:r>
              <a:rPr lang="en-GB" sz="1200" dirty="0">
                <a:solidFill>
                  <a:schemeClr val="tx2"/>
                </a:solidFill>
              </a:rPr>
              <a:t>SNOMED CT</a:t>
            </a:r>
            <a:r>
              <a:rPr lang="en-GB" sz="1200" dirty="0">
                <a:solidFill>
                  <a:schemeClr val="accent1"/>
                </a:solidFill>
              </a:rPr>
              <a:t>) </a:t>
            </a:r>
          </a:p>
        </p:txBody>
      </p:sp>
      <p:sp>
        <p:nvSpPr>
          <p:cNvPr id="2" name="Title 1"/>
          <p:cNvSpPr>
            <a:spLocks noGrp="1"/>
          </p:cNvSpPr>
          <p:nvPr>
            <p:ph type="title"/>
          </p:nvPr>
        </p:nvSpPr>
        <p:spPr>
          <a:xfrm>
            <a:off x="716665" y="87261"/>
            <a:ext cx="10515600" cy="1325563"/>
          </a:xfrm>
        </p:spPr>
        <p:txBody>
          <a:bodyPr/>
          <a:lstStyle/>
          <a:p>
            <a:r>
              <a:rPr lang="en-GB" dirty="0"/>
              <a:t>Interoperability</a:t>
            </a:r>
          </a:p>
        </p:txBody>
      </p:sp>
      <p:sp>
        <p:nvSpPr>
          <p:cNvPr id="10" name="Freeform 9"/>
          <p:cNvSpPr/>
          <p:nvPr/>
        </p:nvSpPr>
        <p:spPr>
          <a:xfrm>
            <a:off x="5116490" y="2989550"/>
            <a:ext cx="1887010" cy="1887010"/>
          </a:xfrm>
          <a:custGeom>
            <a:avLst/>
            <a:gdLst>
              <a:gd name="connsiteX0" fmla="*/ 0 w 1887010"/>
              <a:gd name="connsiteY0" fmla="*/ 943505 h 1887010"/>
              <a:gd name="connsiteX1" fmla="*/ 276347 w 1887010"/>
              <a:gd name="connsiteY1" fmla="*/ 276346 h 1887010"/>
              <a:gd name="connsiteX2" fmla="*/ 943506 w 1887010"/>
              <a:gd name="connsiteY2" fmla="*/ 1 h 1887010"/>
              <a:gd name="connsiteX3" fmla="*/ 1610665 w 1887010"/>
              <a:gd name="connsiteY3" fmla="*/ 276348 h 1887010"/>
              <a:gd name="connsiteX4" fmla="*/ 1887010 w 1887010"/>
              <a:gd name="connsiteY4" fmla="*/ 943507 h 1887010"/>
              <a:gd name="connsiteX5" fmla="*/ 1610664 w 1887010"/>
              <a:gd name="connsiteY5" fmla="*/ 1610666 h 1887010"/>
              <a:gd name="connsiteX6" fmla="*/ 943505 w 1887010"/>
              <a:gd name="connsiteY6" fmla="*/ 1887012 h 1887010"/>
              <a:gd name="connsiteX7" fmla="*/ 276346 w 1887010"/>
              <a:gd name="connsiteY7" fmla="*/ 1610665 h 1887010"/>
              <a:gd name="connsiteX8" fmla="*/ 0 w 1887010"/>
              <a:gd name="connsiteY8" fmla="*/ 943506 h 1887010"/>
              <a:gd name="connsiteX9" fmla="*/ 0 w 1887010"/>
              <a:gd name="connsiteY9" fmla="*/ 943505 h 188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7010" h="1887010">
                <a:moveTo>
                  <a:pt x="0" y="943505"/>
                </a:moveTo>
                <a:cubicBezTo>
                  <a:pt x="0" y="693272"/>
                  <a:pt x="99405" y="453288"/>
                  <a:pt x="276347" y="276346"/>
                </a:cubicBezTo>
                <a:cubicBezTo>
                  <a:pt x="453289" y="99405"/>
                  <a:pt x="693273" y="0"/>
                  <a:pt x="943506" y="1"/>
                </a:cubicBezTo>
                <a:cubicBezTo>
                  <a:pt x="1193739" y="1"/>
                  <a:pt x="1433723" y="99406"/>
                  <a:pt x="1610665" y="276348"/>
                </a:cubicBezTo>
                <a:cubicBezTo>
                  <a:pt x="1787606" y="453290"/>
                  <a:pt x="1887011" y="693274"/>
                  <a:pt x="1887010" y="943507"/>
                </a:cubicBezTo>
                <a:cubicBezTo>
                  <a:pt x="1887010" y="1193740"/>
                  <a:pt x="1787605" y="1433724"/>
                  <a:pt x="1610664" y="1610666"/>
                </a:cubicBezTo>
                <a:cubicBezTo>
                  <a:pt x="1433722" y="1787608"/>
                  <a:pt x="1193738" y="1887012"/>
                  <a:pt x="943505" y="1887012"/>
                </a:cubicBezTo>
                <a:cubicBezTo>
                  <a:pt x="693272" y="1887012"/>
                  <a:pt x="453288" y="1787607"/>
                  <a:pt x="276346" y="1610665"/>
                </a:cubicBezTo>
                <a:cubicBezTo>
                  <a:pt x="99405" y="1433723"/>
                  <a:pt x="0" y="1193739"/>
                  <a:pt x="0" y="943506"/>
                </a:cubicBezTo>
                <a:lnTo>
                  <a:pt x="0" y="943505"/>
                </a:lnTo>
                <a:close/>
              </a:path>
            </a:pathLst>
          </a:custGeom>
          <a:gradFill flip="none" rotWithShape="1">
            <a:gsLst>
              <a:gs pos="0">
                <a:srgbClr val="FBEAC7"/>
              </a:gs>
              <a:gs pos="17999">
                <a:srgbClr val="FEE7F2"/>
              </a:gs>
              <a:gs pos="36000">
                <a:srgbClr val="FAC77D"/>
              </a:gs>
              <a:gs pos="61000">
                <a:srgbClr val="FBA97D"/>
              </a:gs>
              <a:gs pos="82001">
                <a:srgbClr val="FBD49C"/>
              </a:gs>
              <a:gs pos="100000">
                <a:srgbClr val="FEE7F2"/>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66" tIns="309366" rIns="309366" bIns="309366" numCol="1" spcCol="1270" anchor="ctr" anchorCtr="0">
            <a:noAutofit/>
          </a:bodyPr>
          <a:lstStyle/>
          <a:p>
            <a:pPr algn="ctr" defTabSz="1155700">
              <a:lnSpc>
                <a:spcPct val="90000"/>
              </a:lnSpc>
              <a:spcBef>
                <a:spcPct val="0"/>
              </a:spcBef>
              <a:spcAft>
                <a:spcPct val="35000"/>
              </a:spcAft>
            </a:pPr>
            <a:r>
              <a:rPr lang="en-GB" sz="2200" b="1" dirty="0">
                <a:solidFill>
                  <a:schemeClr val="tx2">
                    <a:lumMod val="60000"/>
                    <a:lumOff val="40000"/>
                  </a:schemeClr>
                </a:solidFill>
              </a:rPr>
              <a:t>SNOMED CT </a:t>
            </a:r>
          </a:p>
        </p:txBody>
      </p:sp>
      <p:sp>
        <p:nvSpPr>
          <p:cNvPr id="11" name="Freeform 10"/>
          <p:cNvSpPr/>
          <p:nvPr/>
        </p:nvSpPr>
        <p:spPr>
          <a:xfrm>
            <a:off x="5399543" y="1269278"/>
            <a:ext cx="1320907" cy="1320907"/>
          </a:xfrm>
          <a:custGeom>
            <a:avLst/>
            <a:gdLst>
              <a:gd name="connsiteX0" fmla="*/ 0 w 1320907"/>
              <a:gd name="connsiteY0" fmla="*/ 660454 h 1320907"/>
              <a:gd name="connsiteX1" fmla="*/ 193443 w 1320907"/>
              <a:gd name="connsiteY1" fmla="*/ 193443 h 1320907"/>
              <a:gd name="connsiteX2" fmla="*/ 660455 w 1320907"/>
              <a:gd name="connsiteY2" fmla="*/ 1 h 1320907"/>
              <a:gd name="connsiteX3" fmla="*/ 1127466 w 1320907"/>
              <a:gd name="connsiteY3" fmla="*/ 193444 h 1320907"/>
              <a:gd name="connsiteX4" fmla="*/ 1320908 w 1320907"/>
              <a:gd name="connsiteY4" fmla="*/ 660456 h 1320907"/>
              <a:gd name="connsiteX5" fmla="*/ 1127465 w 1320907"/>
              <a:gd name="connsiteY5" fmla="*/ 1127468 h 1320907"/>
              <a:gd name="connsiteX6" fmla="*/ 660453 w 1320907"/>
              <a:gd name="connsiteY6" fmla="*/ 1320910 h 1320907"/>
              <a:gd name="connsiteX7" fmla="*/ 193441 w 1320907"/>
              <a:gd name="connsiteY7" fmla="*/ 1127467 h 1320907"/>
              <a:gd name="connsiteX8" fmla="*/ -1 w 1320907"/>
              <a:gd name="connsiteY8" fmla="*/ 660455 h 1320907"/>
              <a:gd name="connsiteX9" fmla="*/ 0 w 1320907"/>
              <a:gd name="connsiteY9" fmla="*/ 660454 h 13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907" h="1320907">
                <a:moveTo>
                  <a:pt x="0" y="660454"/>
                </a:moveTo>
                <a:cubicBezTo>
                  <a:pt x="0" y="485291"/>
                  <a:pt x="69584" y="317302"/>
                  <a:pt x="193443" y="193443"/>
                </a:cubicBezTo>
                <a:cubicBezTo>
                  <a:pt x="317302" y="69584"/>
                  <a:pt x="485292" y="1"/>
                  <a:pt x="660455" y="1"/>
                </a:cubicBezTo>
                <a:cubicBezTo>
                  <a:pt x="835618" y="1"/>
                  <a:pt x="1003607" y="69585"/>
                  <a:pt x="1127466" y="193444"/>
                </a:cubicBezTo>
                <a:cubicBezTo>
                  <a:pt x="1251325" y="317303"/>
                  <a:pt x="1320908" y="485293"/>
                  <a:pt x="1320908" y="660456"/>
                </a:cubicBezTo>
                <a:cubicBezTo>
                  <a:pt x="1320908" y="835619"/>
                  <a:pt x="1251325" y="1003608"/>
                  <a:pt x="1127465" y="1127468"/>
                </a:cubicBezTo>
                <a:cubicBezTo>
                  <a:pt x="1003606" y="1251327"/>
                  <a:pt x="835617" y="1320910"/>
                  <a:pt x="660453" y="1320910"/>
                </a:cubicBezTo>
                <a:cubicBezTo>
                  <a:pt x="485290" y="1320910"/>
                  <a:pt x="317301" y="1251326"/>
                  <a:pt x="193441" y="1127467"/>
                </a:cubicBezTo>
                <a:cubicBezTo>
                  <a:pt x="69582" y="1003608"/>
                  <a:pt x="-1" y="835618"/>
                  <a:pt x="-1" y="660455"/>
                </a:cubicBezTo>
                <a:lnTo>
                  <a:pt x="0" y="660454"/>
                </a:lnTo>
                <a:close/>
              </a:path>
            </a:pathLst>
          </a:custGeom>
          <a:gradFill flip="none" rotWithShape="1">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2700000" scaled="1"/>
            <a:tileRect/>
          </a:gradFill>
          <a:ln w="57150">
            <a:noFill/>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52" tIns="209952" rIns="209952" bIns="209952" numCol="1" spcCol="1270" anchor="ctr" anchorCtr="0">
            <a:noAutofit/>
          </a:bodyPr>
          <a:lstStyle/>
          <a:p>
            <a:pPr algn="ctr" defTabSz="577850">
              <a:lnSpc>
                <a:spcPct val="90000"/>
              </a:lnSpc>
              <a:spcBef>
                <a:spcPct val="0"/>
              </a:spcBef>
              <a:spcAft>
                <a:spcPct val="35000"/>
              </a:spcAft>
            </a:pPr>
            <a:r>
              <a:rPr lang="en-GB" sz="1200" b="1" dirty="0"/>
              <a:t>Patient visits GP</a:t>
            </a:r>
          </a:p>
        </p:txBody>
      </p:sp>
      <p:sp>
        <p:nvSpPr>
          <p:cNvPr id="12" name="Freeform 11"/>
          <p:cNvSpPr/>
          <p:nvPr/>
        </p:nvSpPr>
        <p:spPr>
          <a:xfrm>
            <a:off x="8184232" y="3501009"/>
            <a:ext cx="2304256" cy="948485"/>
          </a:xfrm>
          <a:custGeom>
            <a:avLst/>
            <a:gdLst>
              <a:gd name="connsiteX0" fmla="*/ 0 w 1320907"/>
              <a:gd name="connsiteY0" fmla="*/ 660454 h 1320907"/>
              <a:gd name="connsiteX1" fmla="*/ 193443 w 1320907"/>
              <a:gd name="connsiteY1" fmla="*/ 193443 h 1320907"/>
              <a:gd name="connsiteX2" fmla="*/ 660455 w 1320907"/>
              <a:gd name="connsiteY2" fmla="*/ 1 h 1320907"/>
              <a:gd name="connsiteX3" fmla="*/ 1127466 w 1320907"/>
              <a:gd name="connsiteY3" fmla="*/ 193444 h 1320907"/>
              <a:gd name="connsiteX4" fmla="*/ 1320908 w 1320907"/>
              <a:gd name="connsiteY4" fmla="*/ 660456 h 1320907"/>
              <a:gd name="connsiteX5" fmla="*/ 1127465 w 1320907"/>
              <a:gd name="connsiteY5" fmla="*/ 1127468 h 1320907"/>
              <a:gd name="connsiteX6" fmla="*/ 660453 w 1320907"/>
              <a:gd name="connsiteY6" fmla="*/ 1320910 h 1320907"/>
              <a:gd name="connsiteX7" fmla="*/ 193441 w 1320907"/>
              <a:gd name="connsiteY7" fmla="*/ 1127467 h 1320907"/>
              <a:gd name="connsiteX8" fmla="*/ -1 w 1320907"/>
              <a:gd name="connsiteY8" fmla="*/ 660455 h 1320907"/>
              <a:gd name="connsiteX9" fmla="*/ 0 w 1320907"/>
              <a:gd name="connsiteY9" fmla="*/ 660454 h 13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907" h="1320907">
                <a:moveTo>
                  <a:pt x="0" y="660454"/>
                </a:moveTo>
                <a:cubicBezTo>
                  <a:pt x="0" y="485291"/>
                  <a:pt x="69584" y="317302"/>
                  <a:pt x="193443" y="193443"/>
                </a:cubicBezTo>
                <a:cubicBezTo>
                  <a:pt x="317302" y="69584"/>
                  <a:pt x="485292" y="1"/>
                  <a:pt x="660455" y="1"/>
                </a:cubicBezTo>
                <a:cubicBezTo>
                  <a:pt x="835618" y="1"/>
                  <a:pt x="1003607" y="69585"/>
                  <a:pt x="1127466" y="193444"/>
                </a:cubicBezTo>
                <a:cubicBezTo>
                  <a:pt x="1251325" y="317303"/>
                  <a:pt x="1320908" y="485293"/>
                  <a:pt x="1320908" y="660456"/>
                </a:cubicBezTo>
                <a:cubicBezTo>
                  <a:pt x="1320908" y="835619"/>
                  <a:pt x="1251325" y="1003608"/>
                  <a:pt x="1127465" y="1127468"/>
                </a:cubicBezTo>
                <a:cubicBezTo>
                  <a:pt x="1003606" y="1251327"/>
                  <a:pt x="835617" y="1320910"/>
                  <a:pt x="660453" y="1320910"/>
                </a:cubicBezTo>
                <a:cubicBezTo>
                  <a:pt x="485290" y="1320910"/>
                  <a:pt x="317301" y="1251326"/>
                  <a:pt x="193441" y="1127467"/>
                </a:cubicBezTo>
                <a:cubicBezTo>
                  <a:pt x="69582" y="1003608"/>
                  <a:pt x="-1" y="835618"/>
                  <a:pt x="-1" y="660455"/>
                </a:cubicBezTo>
                <a:lnTo>
                  <a:pt x="0" y="660454"/>
                </a:lnTo>
                <a:close/>
              </a:path>
            </a:pathLst>
          </a:cu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0"/>
            <a:tileRect/>
          </a:gradFill>
          <a:ln w="57150">
            <a:noFill/>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52" tIns="209952" rIns="209952" bIns="209952" numCol="1" spcCol="1270" anchor="ctr" anchorCtr="0">
            <a:noAutofit/>
          </a:bodyPr>
          <a:lstStyle/>
          <a:p>
            <a:pPr algn="ctr" defTabSz="577850">
              <a:lnSpc>
                <a:spcPct val="90000"/>
              </a:lnSpc>
              <a:spcBef>
                <a:spcPct val="0"/>
              </a:spcBef>
              <a:spcAft>
                <a:spcPct val="35000"/>
              </a:spcAft>
            </a:pPr>
            <a:r>
              <a:rPr lang="en-GB" sz="1200" dirty="0">
                <a:solidFill>
                  <a:schemeClr val="accent1"/>
                </a:solidFill>
              </a:rPr>
              <a:t>Using Choose &amp; Book</a:t>
            </a:r>
            <a:br>
              <a:rPr lang="en-GB" sz="1200" dirty="0">
                <a:solidFill>
                  <a:schemeClr val="accent1"/>
                </a:solidFill>
              </a:rPr>
            </a:br>
            <a:r>
              <a:rPr lang="en-GB" sz="1200" dirty="0">
                <a:solidFill>
                  <a:schemeClr val="accent1"/>
                </a:solidFill>
              </a:rPr>
              <a:t>to make the referral</a:t>
            </a:r>
          </a:p>
        </p:txBody>
      </p:sp>
      <p:sp>
        <p:nvSpPr>
          <p:cNvPr id="13" name="Freeform 12"/>
          <p:cNvSpPr/>
          <p:nvPr/>
        </p:nvSpPr>
        <p:spPr>
          <a:xfrm>
            <a:off x="5399543" y="5275927"/>
            <a:ext cx="1320907" cy="1320907"/>
          </a:xfrm>
          <a:custGeom>
            <a:avLst/>
            <a:gdLst>
              <a:gd name="connsiteX0" fmla="*/ 0 w 1320907"/>
              <a:gd name="connsiteY0" fmla="*/ 660454 h 1320907"/>
              <a:gd name="connsiteX1" fmla="*/ 193443 w 1320907"/>
              <a:gd name="connsiteY1" fmla="*/ 193443 h 1320907"/>
              <a:gd name="connsiteX2" fmla="*/ 660455 w 1320907"/>
              <a:gd name="connsiteY2" fmla="*/ 1 h 1320907"/>
              <a:gd name="connsiteX3" fmla="*/ 1127466 w 1320907"/>
              <a:gd name="connsiteY3" fmla="*/ 193444 h 1320907"/>
              <a:gd name="connsiteX4" fmla="*/ 1320908 w 1320907"/>
              <a:gd name="connsiteY4" fmla="*/ 660456 h 1320907"/>
              <a:gd name="connsiteX5" fmla="*/ 1127465 w 1320907"/>
              <a:gd name="connsiteY5" fmla="*/ 1127468 h 1320907"/>
              <a:gd name="connsiteX6" fmla="*/ 660453 w 1320907"/>
              <a:gd name="connsiteY6" fmla="*/ 1320910 h 1320907"/>
              <a:gd name="connsiteX7" fmla="*/ 193441 w 1320907"/>
              <a:gd name="connsiteY7" fmla="*/ 1127467 h 1320907"/>
              <a:gd name="connsiteX8" fmla="*/ -1 w 1320907"/>
              <a:gd name="connsiteY8" fmla="*/ 660455 h 1320907"/>
              <a:gd name="connsiteX9" fmla="*/ 0 w 1320907"/>
              <a:gd name="connsiteY9" fmla="*/ 660454 h 13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0907" h="1320907">
                <a:moveTo>
                  <a:pt x="0" y="660454"/>
                </a:moveTo>
                <a:cubicBezTo>
                  <a:pt x="0" y="485291"/>
                  <a:pt x="69584" y="317302"/>
                  <a:pt x="193443" y="193443"/>
                </a:cubicBezTo>
                <a:cubicBezTo>
                  <a:pt x="317302" y="69584"/>
                  <a:pt x="485292" y="1"/>
                  <a:pt x="660455" y="1"/>
                </a:cubicBezTo>
                <a:cubicBezTo>
                  <a:pt x="835618" y="1"/>
                  <a:pt x="1003607" y="69585"/>
                  <a:pt x="1127466" y="193444"/>
                </a:cubicBezTo>
                <a:cubicBezTo>
                  <a:pt x="1251325" y="317303"/>
                  <a:pt x="1320908" y="485293"/>
                  <a:pt x="1320908" y="660456"/>
                </a:cubicBezTo>
                <a:cubicBezTo>
                  <a:pt x="1320908" y="835619"/>
                  <a:pt x="1251325" y="1003608"/>
                  <a:pt x="1127465" y="1127468"/>
                </a:cubicBezTo>
                <a:cubicBezTo>
                  <a:pt x="1003606" y="1251327"/>
                  <a:pt x="835617" y="1320910"/>
                  <a:pt x="660453" y="1320910"/>
                </a:cubicBezTo>
                <a:cubicBezTo>
                  <a:pt x="485290" y="1320910"/>
                  <a:pt x="317301" y="1251326"/>
                  <a:pt x="193441" y="1127467"/>
                </a:cubicBezTo>
                <a:cubicBezTo>
                  <a:pt x="69582" y="1003608"/>
                  <a:pt x="-1" y="835618"/>
                  <a:pt x="-1" y="660455"/>
                </a:cubicBezTo>
                <a:lnTo>
                  <a:pt x="0" y="660454"/>
                </a:lnTo>
                <a:close/>
              </a:path>
            </a:pathLst>
          </a:custGeom>
          <a:gradFill flip="none" rotWithShape="1">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2700000" scaled="1"/>
            <a:tileRect/>
          </a:gradFill>
          <a:ln w="57150">
            <a:noFill/>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952" tIns="209952" rIns="209952" bIns="209952" numCol="1" spcCol="1270" anchor="ctr" anchorCtr="0">
            <a:noAutofit/>
          </a:bodyPr>
          <a:lstStyle/>
          <a:p>
            <a:pPr algn="ctr" defTabSz="577850">
              <a:lnSpc>
                <a:spcPct val="90000"/>
              </a:lnSpc>
              <a:spcBef>
                <a:spcPct val="0"/>
              </a:spcBef>
              <a:spcAft>
                <a:spcPct val="35000"/>
              </a:spcAft>
            </a:pPr>
            <a:r>
              <a:rPr lang="en-GB" sz="1200" b="1" dirty="0"/>
              <a:t>Clinician treats Patient</a:t>
            </a:r>
          </a:p>
        </p:txBody>
      </p:sp>
      <p:sp>
        <p:nvSpPr>
          <p:cNvPr id="16" name="Right Arrow 15"/>
          <p:cNvSpPr/>
          <p:nvPr/>
        </p:nvSpPr>
        <p:spPr>
          <a:xfrm rot="19535733">
            <a:off x="3145711" y="2309163"/>
            <a:ext cx="2471369" cy="1027214"/>
          </a:xfrm>
          <a:prstGeom prst="rightArrow">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7850">
              <a:lnSpc>
                <a:spcPct val="90000"/>
              </a:lnSpc>
              <a:spcBef>
                <a:spcPct val="0"/>
              </a:spcBef>
              <a:spcAft>
                <a:spcPct val="35000"/>
              </a:spcAft>
            </a:pPr>
            <a:r>
              <a:rPr lang="en-GB" sz="1400" b="1" dirty="0">
                <a:solidFill>
                  <a:schemeClr val="tx2">
                    <a:lumMod val="60000"/>
                    <a:lumOff val="40000"/>
                  </a:schemeClr>
                </a:solidFill>
              </a:rPr>
              <a:t>Discharge summary returned to GP</a:t>
            </a:r>
          </a:p>
        </p:txBody>
      </p:sp>
      <p:sp>
        <p:nvSpPr>
          <p:cNvPr id="17" name="Right Arrow 16"/>
          <p:cNvSpPr/>
          <p:nvPr/>
        </p:nvSpPr>
        <p:spPr>
          <a:xfrm rot="2035933">
            <a:off x="6460296" y="2447552"/>
            <a:ext cx="2471369" cy="1027214"/>
          </a:xfrm>
          <a:prstGeom prst="rightArrow">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7850">
              <a:lnSpc>
                <a:spcPct val="90000"/>
              </a:lnSpc>
              <a:spcBef>
                <a:spcPct val="0"/>
              </a:spcBef>
              <a:spcAft>
                <a:spcPct val="35000"/>
              </a:spcAft>
            </a:pPr>
            <a:r>
              <a:rPr lang="en-GB" sz="1400" b="1" dirty="0">
                <a:solidFill>
                  <a:schemeClr val="tx2">
                    <a:lumMod val="60000"/>
                    <a:lumOff val="40000"/>
                  </a:schemeClr>
                </a:solidFill>
              </a:rPr>
              <a:t>GP makes </a:t>
            </a:r>
            <a:br>
              <a:rPr lang="en-GB" sz="1400" b="1" dirty="0">
                <a:solidFill>
                  <a:schemeClr val="tx2">
                    <a:lumMod val="60000"/>
                    <a:lumOff val="40000"/>
                  </a:schemeClr>
                </a:solidFill>
              </a:rPr>
            </a:br>
            <a:r>
              <a:rPr lang="en-GB" sz="1400" b="1" dirty="0">
                <a:solidFill>
                  <a:schemeClr val="tx2">
                    <a:lumMod val="60000"/>
                    <a:lumOff val="40000"/>
                  </a:schemeClr>
                </a:solidFill>
              </a:rPr>
              <a:t>referral to Trust</a:t>
            </a:r>
          </a:p>
        </p:txBody>
      </p:sp>
      <p:sp>
        <p:nvSpPr>
          <p:cNvPr id="18" name="Left Arrow 17"/>
          <p:cNvSpPr/>
          <p:nvPr/>
        </p:nvSpPr>
        <p:spPr>
          <a:xfrm rot="19498306">
            <a:off x="6527021" y="4593869"/>
            <a:ext cx="2471369" cy="1027214"/>
          </a:xfrm>
          <a:prstGeom prst="leftArrow">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7850">
              <a:lnSpc>
                <a:spcPct val="90000"/>
              </a:lnSpc>
              <a:spcBef>
                <a:spcPct val="0"/>
              </a:spcBef>
              <a:spcAft>
                <a:spcPct val="35000"/>
              </a:spcAft>
            </a:pPr>
            <a:r>
              <a:rPr lang="en-GB" sz="1400" b="1" dirty="0">
                <a:solidFill>
                  <a:schemeClr val="tx2"/>
                </a:solidFill>
              </a:rPr>
              <a:t>Reason</a:t>
            </a:r>
            <a:r>
              <a:rPr lang="en-GB" sz="1400" b="1" dirty="0">
                <a:solidFill>
                  <a:schemeClr val="tx2">
                    <a:lumMod val="60000"/>
                    <a:lumOff val="40000"/>
                  </a:schemeClr>
                </a:solidFill>
              </a:rPr>
              <a:t> for referral is recorded using </a:t>
            </a:r>
            <a:r>
              <a:rPr lang="en-GB" sz="1400" b="1" dirty="0">
                <a:solidFill>
                  <a:schemeClr val="tx2"/>
                </a:solidFill>
              </a:rPr>
              <a:t>SNOMED CT</a:t>
            </a:r>
          </a:p>
        </p:txBody>
      </p:sp>
      <p:sp>
        <p:nvSpPr>
          <p:cNvPr id="19" name="Left Arrow 18"/>
          <p:cNvSpPr/>
          <p:nvPr/>
        </p:nvSpPr>
        <p:spPr>
          <a:xfrm rot="1810093">
            <a:off x="3101844" y="4514666"/>
            <a:ext cx="2471369" cy="1027214"/>
          </a:xfrm>
          <a:prstGeom prst="leftArrow">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7850">
              <a:lnSpc>
                <a:spcPct val="90000"/>
              </a:lnSpc>
              <a:spcBef>
                <a:spcPct val="0"/>
              </a:spcBef>
              <a:spcAft>
                <a:spcPct val="35000"/>
              </a:spcAft>
            </a:pPr>
            <a:r>
              <a:rPr lang="en-GB" sz="1400" b="1" dirty="0">
                <a:solidFill>
                  <a:schemeClr val="tx2"/>
                </a:solidFill>
              </a:rPr>
              <a:t>Diagnosis</a:t>
            </a:r>
            <a:r>
              <a:rPr lang="en-GB" sz="1400" b="1" dirty="0">
                <a:solidFill>
                  <a:schemeClr val="tx2">
                    <a:lumMod val="60000"/>
                    <a:lumOff val="40000"/>
                  </a:schemeClr>
                </a:solidFill>
              </a:rPr>
              <a:t> of patient recorded using </a:t>
            </a:r>
            <a:r>
              <a:rPr lang="en-GB" sz="1400" b="1" dirty="0">
                <a:solidFill>
                  <a:schemeClr val="tx2"/>
                </a:solidFill>
              </a:rPr>
              <a:t>SNOMED CT </a:t>
            </a:r>
          </a:p>
        </p:txBody>
      </p:sp>
      <p:sp>
        <p:nvSpPr>
          <p:cNvPr id="20" name="TextBox 19"/>
          <p:cNvSpPr txBox="1"/>
          <p:nvPr/>
        </p:nvSpPr>
        <p:spPr>
          <a:xfrm>
            <a:off x="1775520" y="1196752"/>
            <a:ext cx="2808312" cy="1440160"/>
          </a:xfrm>
          <a:prstGeom prst="ellipse">
            <a:avLst/>
          </a:prstGeom>
          <a:gradFill flip="none" rotWithShape="1">
            <a:gsLst>
              <a:gs pos="0">
                <a:srgbClr val="FBEAC7"/>
              </a:gs>
              <a:gs pos="17999">
                <a:srgbClr val="FEE7F2"/>
              </a:gs>
              <a:gs pos="36000">
                <a:srgbClr val="FAC77D"/>
              </a:gs>
              <a:gs pos="61000">
                <a:srgbClr val="FBA97D"/>
              </a:gs>
              <a:gs pos="82001">
                <a:srgbClr val="FBD49C"/>
              </a:gs>
              <a:gs pos="100000">
                <a:srgbClr val="FEE7F2"/>
              </a:gs>
            </a:gsLst>
            <a:path path="circle">
              <a:fillToRect l="100000" t="100000"/>
            </a:path>
            <a:tileRect r="-100000" b="-10000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66" tIns="309366" rIns="309366" bIns="309366" numCol="1" spcCol="1270" anchor="ctr" anchorCtr="0">
            <a:noAutofit/>
          </a:bodyPr>
          <a:lstStyle/>
          <a:p>
            <a:pPr algn="ctr" defTabSz="1155700">
              <a:lnSpc>
                <a:spcPct val="90000"/>
              </a:lnSpc>
              <a:spcBef>
                <a:spcPct val="0"/>
              </a:spcBef>
              <a:spcAft>
                <a:spcPct val="35000"/>
              </a:spcAft>
            </a:pPr>
            <a:r>
              <a:rPr lang="en-GB" sz="1400" b="1" dirty="0">
                <a:solidFill>
                  <a:schemeClr val="tx2"/>
                </a:solidFill>
              </a:rPr>
              <a:t>With an agreed structure data can be passed from one system to another</a:t>
            </a:r>
          </a:p>
        </p:txBody>
      </p:sp>
      <p:sp>
        <p:nvSpPr>
          <p:cNvPr id="21" name="TextBox 20"/>
          <p:cNvSpPr txBox="1"/>
          <p:nvPr/>
        </p:nvSpPr>
        <p:spPr>
          <a:xfrm>
            <a:off x="7464152" y="1196752"/>
            <a:ext cx="2808312" cy="1440160"/>
          </a:xfrm>
          <a:prstGeom prst="ellipse">
            <a:avLst/>
          </a:prstGeom>
          <a:gradFill flip="none" rotWithShape="1">
            <a:gsLst>
              <a:gs pos="0">
                <a:srgbClr val="FBEAC7"/>
              </a:gs>
              <a:gs pos="17999">
                <a:srgbClr val="FEE7F2"/>
              </a:gs>
              <a:gs pos="36000">
                <a:srgbClr val="FAC77D"/>
              </a:gs>
              <a:gs pos="61000">
                <a:srgbClr val="FBA97D"/>
              </a:gs>
              <a:gs pos="82001">
                <a:srgbClr val="FBD49C"/>
              </a:gs>
              <a:gs pos="100000">
                <a:srgbClr val="FEE7F2"/>
              </a:gs>
            </a:gsLst>
            <a:path path="circle">
              <a:fillToRect l="100000" t="100000"/>
            </a:path>
            <a:tileRect r="-100000" b="-10000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66" tIns="309366" rIns="309366" bIns="309366" numCol="1" spcCol="1270" anchor="ctr" anchorCtr="0">
            <a:noAutofit/>
          </a:bodyPr>
          <a:lstStyle/>
          <a:p>
            <a:pPr algn="ctr" defTabSz="1155700">
              <a:lnSpc>
                <a:spcPct val="90000"/>
              </a:lnSpc>
              <a:spcBef>
                <a:spcPct val="0"/>
              </a:spcBef>
              <a:spcAft>
                <a:spcPct val="35000"/>
              </a:spcAft>
            </a:pPr>
            <a:r>
              <a:rPr lang="en-GB" sz="1400" b="1" dirty="0">
                <a:solidFill>
                  <a:schemeClr val="tx2"/>
                </a:solidFill>
              </a:rPr>
              <a:t>To achieve this we need to use structured records and a structured terminology</a:t>
            </a:r>
          </a:p>
        </p:txBody>
      </p:sp>
    </p:spTree>
    <p:extLst>
      <p:ext uri="{BB962C8B-B14F-4D97-AF65-F5344CB8AC3E}">
        <p14:creationId xmlns:p14="http://schemas.microsoft.com/office/powerpoint/2010/main" val="2829632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7" grpId="0" animBg="1"/>
      <p:bldP spid="18" grpId="0" animBg="1"/>
      <p:bldP spid="1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SNOMED CT </a:t>
            </a:r>
          </a:p>
        </p:txBody>
      </p:sp>
      <p:graphicFrame>
        <p:nvGraphicFramePr>
          <p:cNvPr id="5" name="Diagram 4"/>
          <p:cNvGraphicFramePr/>
          <p:nvPr>
            <p:extLst>
              <p:ext uri="{D42A27DB-BD31-4B8C-83A1-F6EECF244321}">
                <p14:modId xmlns:p14="http://schemas.microsoft.com/office/powerpoint/2010/main" val="3365329038"/>
              </p:ext>
            </p:extLst>
          </p:nvPr>
        </p:nvGraphicFramePr>
        <p:xfrm>
          <a:off x="2023872" y="1690688"/>
          <a:ext cx="7303008" cy="4864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778240" y="2292097"/>
            <a:ext cx="1621536" cy="2031325"/>
          </a:xfrm>
          <a:prstGeom prst="rect">
            <a:avLst/>
          </a:prstGeom>
          <a:noFill/>
        </p:spPr>
        <p:txBody>
          <a:bodyPr wrap="square" rtlCol="0">
            <a:spAutoFit/>
          </a:bodyPr>
          <a:lstStyle/>
          <a:p>
            <a:r>
              <a:rPr lang="en-GB" dirty="0"/>
              <a:t>Use of Synonyms helps cater for different expressions with the same meaning</a:t>
            </a:r>
          </a:p>
        </p:txBody>
      </p:sp>
    </p:spTree>
    <p:extLst>
      <p:ext uri="{BB962C8B-B14F-4D97-AF65-F5344CB8AC3E}">
        <p14:creationId xmlns:p14="http://schemas.microsoft.com/office/powerpoint/2010/main" val="234912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SNOMED CT – What is it?</a:t>
            </a:r>
          </a:p>
        </p:txBody>
      </p:sp>
      <p:sp>
        <p:nvSpPr>
          <p:cNvPr id="3" name="Content Placeholder 2"/>
          <p:cNvSpPr>
            <a:spLocks noGrp="1"/>
          </p:cNvSpPr>
          <p:nvPr>
            <p:ph idx="1"/>
          </p:nvPr>
        </p:nvSpPr>
        <p:spPr/>
        <p:txBody>
          <a:bodyPr/>
          <a:lstStyle/>
          <a:p>
            <a:r>
              <a:rPr lang="en-GB" dirty="0"/>
              <a:t>SNOMED CT is a clinical terminology</a:t>
            </a:r>
          </a:p>
          <a:p>
            <a:endParaRPr lang="en-GB" sz="2400" dirty="0"/>
          </a:p>
          <a:p>
            <a:pPr>
              <a:buNone/>
            </a:pPr>
            <a:r>
              <a:rPr lang="en-GB" sz="2400" b="1" dirty="0"/>
              <a:t>	</a:t>
            </a:r>
            <a:r>
              <a:rPr lang="en-GB" sz="2400" dirty="0"/>
              <a:t>Systematized</a:t>
            </a:r>
            <a:r>
              <a:rPr lang="en-GB" sz="2400" b="1" dirty="0"/>
              <a:t> </a:t>
            </a:r>
            <a:r>
              <a:rPr lang="en-GB" sz="2400" dirty="0"/>
              <a:t>Nomenclature of Medicine (Clinical Terms)</a:t>
            </a:r>
          </a:p>
          <a:p>
            <a:pPr>
              <a:buNone/>
            </a:pPr>
            <a:endParaRPr lang="en-GB" sz="2400" dirty="0"/>
          </a:p>
          <a:p>
            <a:pPr marL="722313"/>
            <a:r>
              <a:rPr lang="en-GB" sz="2400" dirty="0"/>
              <a:t>Collection of names and words</a:t>
            </a:r>
          </a:p>
          <a:p>
            <a:pPr marL="722313"/>
            <a:r>
              <a:rPr lang="en-GB" sz="2400" dirty="0"/>
              <a:t>Relevant to the field of medicine</a:t>
            </a:r>
          </a:p>
          <a:p>
            <a:pPr marL="722313"/>
            <a:r>
              <a:rPr lang="en-GB" sz="2400" dirty="0"/>
              <a:t>Organised in a structured and logically consistent manner</a:t>
            </a:r>
          </a:p>
        </p:txBody>
      </p:sp>
    </p:spTree>
    <p:extLst>
      <p:ext uri="{BB962C8B-B14F-4D97-AF65-F5344CB8AC3E}">
        <p14:creationId xmlns:p14="http://schemas.microsoft.com/office/powerpoint/2010/main" val="248685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SNOMED CT Content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338075"/>
              </p:ext>
            </p:extLst>
          </p:nvPr>
        </p:nvGraphicFramePr>
        <p:xfrm>
          <a:off x="575820" y="1458013"/>
          <a:ext cx="8305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13430B6-CC33-4ECF-81CB-AE01ADADFDF6}"/>
              </a:ext>
            </a:extLst>
          </p:cNvPr>
          <p:cNvPicPr>
            <a:picLocks noChangeAspect="1"/>
          </p:cNvPicPr>
          <p:nvPr/>
        </p:nvPicPr>
        <p:blipFill>
          <a:blip r:embed="rId8"/>
          <a:stretch>
            <a:fillRect/>
          </a:stretch>
        </p:blipFill>
        <p:spPr>
          <a:xfrm>
            <a:off x="6869881" y="525003"/>
            <a:ext cx="4400550" cy="2715459"/>
          </a:xfrm>
          <a:prstGeom prst="rect">
            <a:avLst/>
          </a:prstGeom>
        </p:spPr>
      </p:pic>
    </p:spTree>
    <p:extLst>
      <p:ext uri="{BB962C8B-B14F-4D97-AF65-F5344CB8AC3E}">
        <p14:creationId xmlns:p14="http://schemas.microsoft.com/office/powerpoint/2010/main" val="291173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3D4D011E-7677-4949-AC5E-19B328CE9846}"/>
                                            </p:graphicEl>
                                          </p:spTgt>
                                        </p:tgtEl>
                                        <p:attrNameLst>
                                          <p:attrName>style.visibility</p:attrName>
                                        </p:attrNameLst>
                                      </p:cBhvr>
                                      <p:to>
                                        <p:strVal val="visible"/>
                                      </p:to>
                                    </p:set>
                                    <p:anim calcmode="lin" valueType="num">
                                      <p:cBhvr additive="base">
                                        <p:cTn id="7" dur="1000" fill="hold"/>
                                        <p:tgtEl>
                                          <p:spTgt spid="4">
                                            <p:graphicEl>
                                              <a:dgm id="{3D4D011E-7677-4949-AC5E-19B328CE9846}"/>
                                            </p:graphic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graphicEl>
                                              <a:dgm id="{3D4D011E-7677-4949-AC5E-19B328CE9846}"/>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1964890A-3890-484C-AAD0-F0A23393A27E}"/>
                                            </p:graphicEl>
                                          </p:spTgt>
                                        </p:tgtEl>
                                        <p:attrNameLst>
                                          <p:attrName>style.visibility</p:attrName>
                                        </p:attrNameLst>
                                      </p:cBhvr>
                                      <p:to>
                                        <p:strVal val="visible"/>
                                      </p:to>
                                    </p:set>
                                    <p:anim calcmode="lin" valueType="num">
                                      <p:cBhvr additive="base">
                                        <p:cTn id="11" dur="1000" fill="hold"/>
                                        <p:tgtEl>
                                          <p:spTgt spid="4">
                                            <p:graphicEl>
                                              <a:dgm id="{1964890A-3890-484C-AAD0-F0A23393A27E}"/>
                                            </p:graphic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graphicEl>
                                              <a:dgm id="{1964890A-3890-484C-AAD0-F0A23393A27E}"/>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graphicEl>
                                              <a:dgm id="{EAC9EF43-0166-4CC2-9E48-8CB30D7BE3B1}"/>
                                            </p:graphicEl>
                                          </p:spTgt>
                                        </p:tgtEl>
                                        <p:attrNameLst>
                                          <p:attrName>style.visibility</p:attrName>
                                        </p:attrNameLst>
                                      </p:cBhvr>
                                      <p:to>
                                        <p:strVal val="visible"/>
                                      </p:to>
                                    </p:set>
                                    <p:anim calcmode="lin" valueType="num">
                                      <p:cBhvr additive="base">
                                        <p:cTn id="17" dur="1000" fill="hold"/>
                                        <p:tgtEl>
                                          <p:spTgt spid="4">
                                            <p:graphicEl>
                                              <a:dgm id="{EAC9EF43-0166-4CC2-9E48-8CB30D7BE3B1}"/>
                                            </p:graphicEl>
                                          </p:spTgt>
                                        </p:tgtEl>
                                        <p:attrNameLst>
                                          <p:attrName>ppt_x</p:attrName>
                                        </p:attrNameLst>
                                      </p:cBhvr>
                                      <p:tavLst>
                                        <p:tav tm="0">
                                          <p:val>
                                            <p:strVal val="#ppt_x"/>
                                          </p:val>
                                        </p:tav>
                                        <p:tav tm="100000">
                                          <p:val>
                                            <p:strVal val="#ppt_x"/>
                                          </p:val>
                                        </p:tav>
                                      </p:tavLst>
                                    </p:anim>
                                    <p:anim calcmode="lin" valueType="num">
                                      <p:cBhvr additive="base">
                                        <p:cTn id="18" dur="1000" fill="hold"/>
                                        <p:tgtEl>
                                          <p:spTgt spid="4">
                                            <p:graphicEl>
                                              <a:dgm id="{EAC9EF43-0166-4CC2-9E48-8CB30D7BE3B1}"/>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graphicEl>
                                              <a:dgm id="{9B560DBC-F7D6-4128-A932-4A267B1EFF0B}"/>
                                            </p:graphicEl>
                                          </p:spTgt>
                                        </p:tgtEl>
                                        <p:attrNameLst>
                                          <p:attrName>style.visibility</p:attrName>
                                        </p:attrNameLst>
                                      </p:cBhvr>
                                      <p:to>
                                        <p:strVal val="visible"/>
                                      </p:to>
                                    </p:set>
                                    <p:anim calcmode="lin" valueType="num">
                                      <p:cBhvr additive="base">
                                        <p:cTn id="21" dur="1000" fill="hold"/>
                                        <p:tgtEl>
                                          <p:spTgt spid="4">
                                            <p:graphicEl>
                                              <a:dgm id="{9B560DBC-F7D6-4128-A932-4A267B1EFF0B}"/>
                                            </p:graphicEl>
                                          </p:spTgt>
                                        </p:tgtEl>
                                        <p:attrNameLst>
                                          <p:attrName>ppt_x</p:attrName>
                                        </p:attrNameLst>
                                      </p:cBhvr>
                                      <p:tavLst>
                                        <p:tav tm="0">
                                          <p:val>
                                            <p:strVal val="#ppt_x"/>
                                          </p:val>
                                        </p:tav>
                                        <p:tav tm="100000">
                                          <p:val>
                                            <p:strVal val="#ppt_x"/>
                                          </p:val>
                                        </p:tav>
                                      </p:tavLst>
                                    </p:anim>
                                    <p:anim calcmode="lin" valueType="num">
                                      <p:cBhvr additive="base">
                                        <p:cTn id="22" dur="1000" fill="hold"/>
                                        <p:tgtEl>
                                          <p:spTgt spid="4">
                                            <p:graphicEl>
                                              <a:dgm id="{9B560DBC-F7D6-4128-A932-4A267B1EFF0B}"/>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graphicEl>
                                              <a:dgm id="{08AA8B4D-1EFE-4C41-8998-B3878199CFBE}"/>
                                            </p:graphicEl>
                                          </p:spTgt>
                                        </p:tgtEl>
                                        <p:attrNameLst>
                                          <p:attrName>style.visibility</p:attrName>
                                        </p:attrNameLst>
                                      </p:cBhvr>
                                      <p:to>
                                        <p:strVal val="visible"/>
                                      </p:to>
                                    </p:set>
                                    <p:anim calcmode="lin" valueType="num">
                                      <p:cBhvr additive="base">
                                        <p:cTn id="27" dur="1000" fill="hold"/>
                                        <p:tgtEl>
                                          <p:spTgt spid="4">
                                            <p:graphicEl>
                                              <a:dgm id="{08AA8B4D-1EFE-4C41-8998-B3878199CFBE}"/>
                                            </p:graphicEl>
                                          </p:spTgt>
                                        </p:tgtEl>
                                        <p:attrNameLst>
                                          <p:attrName>ppt_x</p:attrName>
                                        </p:attrNameLst>
                                      </p:cBhvr>
                                      <p:tavLst>
                                        <p:tav tm="0">
                                          <p:val>
                                            <p:strVal val="#ppt_x"/>
                                          </p:val>
                                        </p:tav>
                                        <p:tav tm="100000">
                                          <p:val>
                                            <p:strVal val="#ppt_x"/>
                                          </p:val>
                                        </p:tav>
                                      </p:tavLst>
                                    </p:anim>
                                    <p:anim calcmode="lin" valueType="num">
                                      <p:cBhvr additive="base">
                                        <p:cTn id="28" dur="1000" fill="hold"/>
                                        <p:tgtEl>
                                          <p:spTgt spid="4">
                                            <p:graphicEl>
                                              <a:dgm id="{08AA8B4D-1EFE-4C41-8998-B3878199CFBE}"/>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87D50D56-4C22-4D87-A167-AF121ED3AF58}"/>
                                            </p:graphicEl>
                                          </p:spTgt>
                                        </p:tgtEl>
                                        <p:attrNameLst>
                                          <p:attrName>style.visibility</p:attrName>
                                        </p:attrNameLst>
                                      </p:cBhvr>
                                      <p:to>
                                        <p:strVal val="visible"/>
                                      </p:to>
                                    </p:set>
                                    <p:anim calcmode="lin" valueType="num">
                                      <p:cBhvr additive="base">
                                        <p:cTn id="31" dur="1000" fill="hold"/>
                                        <p:tgtEl>
                                          <p:spTgt spid="4">
                                            <p:graphicEl>
                                              <a:dgm id="{87D50D56-4C22-4D87-A167-AF121ED3AF58}"/>
                                            </p:graphicEl>
                                          </p:spTgt>
                                        </p:tgtEl>
                                        <p:attrNameLst>
                                          <p:attrName>ppt_x</p:attrName>
                                        </p:attrNameLst>
                                      </p:cBhvr>
                                      <p:tavLst>
                                        <p:tav tm="0">
                                          <p:val>
                                            <p:strVal val="#ppt_x"/>
                                          </p:val>
                                        </p:tav>
                                        <p:tav tm="100000">
                                          <p:val>
                                            <p:strVal val="#ppt_x"/>
                                          </p:val>
                                        </p:tav>
                                      </p:tavLst>
                                    </p:anim>
                                    <p:anim calcmode="lin" valueType="num">
                                      <p:cBhvr additive="base">
                                        <p:cTn id="32" dur="1000" fill="hold"/>
                                        <p:tgtEl>
                                          <p:spTgt spid="4">
                                            <p:graphicEl>
                                              <a:dgm id="{87D50D56-4C22-4D87-A167-AF121ED3AF5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SNOMED CT Content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341640"/>
              </p:ext>
            </p:extLst>
          </p:nvPr>
        </p:nvGraphicFramePr>
        <p:xfrm>
          <a:off x="1905000" y="1521296"/>
          <a:ext cx="8305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A75C174-E530-4DA8-A37D-2ECD667B6E96}"/>
              </a:ext>
            </a:extLst>
          </p:cNvPr>
          <p:cNvPicPr>
            <a:picLocks noChangeAspect="1"/>
          </p:cNvPicPr>
          <p:nvPr/>
        </p:nvPicPr>
        <p:blipFill>
          <a:blip r:embed="rId8"/>
          <a:stretch>
            <a:fillRect/>
          </a:stretch>
        </p:blipFill>
        <p:spPr>
          <a:xfrm>
            <a:off x="9024250" y="365125"/>
            <a:ext cx="1590675" cy="1447800"/>
          </a:xfrm>
          <a:prstGeom prst="rect">
            <a:avLst/>
          </a:prstGeom>
        </p:spPr>
      </p:pic>
      <p:pic>
        <p:nvPicPr>
          <p:cNvPr id="5" name="Picture 4">
            <a:extLst>
              <a:ext uri="{FF2B5EF4-FFF2-40B4-BE49-F238E27FC236}">
                <a16:creationId xmlns:a16="http://schemas.microsoft.com/office/drawing/2014/main" id="{5A7B8064-19C6-4B30-BF92-64C456DE71A3}"/>
              </a:ext>
            </a:extLst>
          </p:cNvPr>
          <p:cNvPicPr>
            <a:picLocks noChangeAspect="1"/>
          </p:cNvPicPr>
          <p:nvPr/>
        </p:nvPicPr>
        <p:blipFill>
          <a:blip r:embed="rId9"/>
          <a:stretch>
            <a:fillRect/>
          </a:stretch>
        </p:blipFill>
        <p:spPr>
          <a:xfrm>
            <a:off x="9567862" y="2028825"/>
            <a:ext cx="1285875" cy="1400175"/>
          </a:xfrm>
          <a:prstGeom prst="rect">
            <a:avLst/>
          </a:prstGeom>
        </p:spPr>
      </p:pic>
    </p:spTree>
    <p:extLst>
      <p:ext uri="{BB962C8B-B14F-4D97-AF65-F5344CB8AC3E}">
        <p14:creationId xmlns:p14="http://schemas.microsoft.com/office/powerpoint/2010/main" val="402956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3D4D011E-7677-4949-AC5E-19B328CE9846}"/>
                                            </p:graphicEl>
                                          </p:spTgt>
                                        </p:tgtEl>
                                        <p:attrNameLst>
                                          <p:attrName>style.visibility</p:attrName>
                                        </p:attrNameLst>
                                      </p:cBhvr>
                                      <p:to>
                                        <p:strVal val="visible"/>
                                      </p:to>
                                    </p:set>
                                    <p:anim calcmode="lin" valueType="num">
                                      <p:cBhvr additive="base">
                                        <p:cTn id="7" dur="1000" fill="hold"/>
                                        <p:tgtEl>
                                          <p:spTgt spid="4">
                                            <p:graphicEl>
                                              <a:dgm id="{3D4D011E-7677-4949-AC5E-19B328CE9846}"/>
                                            </p:graphic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graphicEl>
                                              <a:dgm id="{3D4D011E-7677-4949-AC5E-19B328CE9846}"/>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1964890A-3890-484C-AAD0-F0A23393A27E}"/>
                                            </p:graphicEl>
                                          </p:spTgt>
                                        </p:tgtEl>
                                        <p:attrNameLst>
                                          <p:attrName>style.visibility</p:attrName>
                                        </p:attrNameLst>
                                      </p:cBhvr>
                                      <p:to>
                                        <p:strVal val="visible"/>
                                      </p:to>
                                    </p:set>
                                    <p:anim calcmode="lin" valueType="num">
                                      <p:cBhvr additive="base">
                                        <p:cTn id="11" dur="1000" fill="hold"/>
                                        <p:tgtEl>
                                          <p:spTgt spid="4">
                                            <p:graphicEl>
                                              <a:dgm id="{1964890A-3890-484C-AAD0-F0A23393A27E}"/>
                                            </p:graphic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graphicEl>
                                              <a:dgm id="{1964890A-3890-484C-AAD0-F0A23393A27E}"/>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graphicEl>
                                              <a:dgm id="{EAC9EF43-0166-4CC2-9E48-8CB30D7BE3B1}"/>
                                            </p:graphicEl>
                                          </p:spTgt>
                                        </p:tgtEl>
                                        <p:attrNameLst>
                                          <p:attrName>style.visibility</p:attrName>
                                        </p:attrNameLst>
                                      </p:cBhvr>
                                      <p:to>
                                        <p:strVal val="visible"/>
                                      </p:to>
                                    </p:set>
                                    <p:anim calcmode="lin" valueType="num">
                                      <p:cBhvr additive="base">
                                        <p:cTn id="17" dur="1000" fill="hold"/>
                                        <p:tgtEl>
                                          <p:spTgt spid="4">
                                            <p:graphicEl>
                                              <a:dgm id="{EAC9EF43-0166-4CC2-9E48-8CB30D7BE3B1}"/>
                                            </p:graphicEl>
                                          </p:spTgt>
                                        </p:tgtEl>
                                        <p:attrNameLst>
                                          <p:attrName>ppt_x</p:attrName>
                                        </p:attrNameLst>
                                      </p:cBhvr>
                                      <p:tavLst>
                                        <p:tav tm="0">
                                          <p:val>
                                            <p:strVal val="#ppt_x"/>
                                          </p:val>
                                        </p:tav>
                                        <p:tav tm="100000">
                                          <p:val>
                                            <p:strVal val="#ppt_x"/>
                                          </p:val>
                                        </p:tav>
                                      </p:tavLst>
                                    </p:anim>
                                    <p:anim calcmode="lin" valueType="num">
                                      <p:cBhvr additive="base">
                                        <p:cTn id="18" dur="1000" fill="hold"/>
                                        <p:tgtEl>
                                          <p:spTgt spid="4">
                                            <p:graphicEl>
                                              <a:dgm id="{EAC9EF43-0166-4CC2-9E48-8CB30D7BE3B1}"/>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graphicEl>
                                              <a:dgm id="{9B560DBC-F7D6-4128-A932-4A267B1EFF0B}"/>
                                            </p:graphicEl>
                                          </p:spTgt>
                                        </p:tgtEl>
                                        <p:attrNameLst>
                                          <p:attrName>style.visibility</p:attrName>
                                        </p:attrNameLst>
                                      </p:cBhvr>
                                      <p:to>
                                        <p:strVal val="visible"/>
                                      </p:to>
                                    </p:set>
                                    <p:anim calcmode="lin" valueType="num">
                                      <p:cBhvr additive="base">
                                        <p:cTn id="21" dur="1000" fill="hold"/>
                                        <p:tgtEl>
                                          <p:spTgt spid="4">
                                            <p:graphicEl>
                                              <a:dgm id="{9B560DBC-F7D6-4128-A932-4A267B1EFF0B}"/>
                                            </p:graphicEl>
                                          </p:spTgt>
                                        </p:tgtEl>
                                        <p:attrNameLst>
                                          <p:attrName>ppt_x</p:attrName>
                                        </p:attrNameLst>
                                      </p:cBhvr>
                                      <p:tavLst>
                                        <p:tav tm="0">
                                          <p:val>
                                            <p:strVal val="#ppt_x"/>
                                          </p:val>
                                        </p:tav>
                                        <p:tav tm="100000">
                                          <p:val>
                                            <p:strVal val="#ppt_x"/>
                                          </p:val>
                                        </p:tav>
                                      </p:tavLst>
                                    </p:anim>
                                    <p:anim calcmode="lin" valueType="num">
                                      <p:cBhvr additive="base">
                                        <p:cTn id="22" dur="1000" fill="hold"/>
                                        <p:tgtEl>
                                          <p:spTgt spid="4">
                                            <p:graphicEl>
                                              <a:dgm id="{9B560DBC-F7D6-4128-A932-4A267B1EFF0B}"/>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graphicEl>
                                              <a:dgm id="{08AA8B4D-1EFE-4C41-8998-B3878199CFBE}"/>
                                            </p:graphicEl>
                                          </p:spTgt>
                                        </p:tgtEl>
                                        <p:attrNameLst>
                                          <p:attrName>style.visibility</p:attrName>
                                        </p:attrNameLst>
                                      </p:cBhvr>
                                      <p:to>
                                        <p:strVal val="visible"/>
                                      </p:to>
                                    </p:set>
                                    <p:anim calcmode="lin" valueType="num">
                                      <p:cBhvr additive="base">
                                        <p:cTn id="27" dur="1000" fill="hold"/>
                                        <p:tgtEl>
                                          <p:spTgt spid="4">
                                            <p:graphicEl>
                                              <a:dgm id="{08AA8B4D-1EFE-4C41-8998-B3878199CFBE}"/>
                                            </p:graphicEl>
                                          </p:spTgt>
                                        </p:tgtEl>
                                        <p:attrNameLst>
                                          <p:attrName>ppt_x</p:attrName>
                                        </p:attrNameLst>
                                      </p:cBhvr>
                                      <p:tavLst>
                                        <p:tav tm="0">
                                          <p:val>
                                            <p:strVal val="#ppt_x"/>
                                          </p:val>
                                        </p:tav>
                                        <p:tav tm="100000">
                                          <p:val>
                                            <p:strVal val="#ppt_x"/>
                                          </p:val>
                                        </p:tav>
                                      </p:tavLst>
                                    </p:anim>
                                    <p:anim calcmode="lin" valueType="num">
                                      <p:cBhvr additive="base">
                                        <p:cTn id="28" dur="1000" fill="hold"/>
                                        <p:tgtEl>
                                          <p:spTgt spid="4">
                                            <p:graphicEl>
                                              <a:dgm id="{08AA8B4D-1EFE-4C41-8998-B3878199CFBE}"/>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87D50D56-4C22-4D87-A167-AF121ED3AF58}"/>
                                            </p:graphicEl>
                                          </p:spTgt>
                                        </p:tgtEl>
                                        <p:attrNameLst>
                                          <p:attrName>style.visibility</p:attrName>
                                        </p:attrNameLst>
                                      </p:cBhvr>
                                      <p:to>
                                        <p:strVal val="visible"/>
                                      </p:to>
                                    </p:set>
                                    <p:anim calcmode="lin" valueType="num">
                                      <p:cBhvr additive="base">
                                        <p:cTn id="31" dur="1000" fill="hold"/>
                                        <p:tgtEl>
                                          <p:spTgt spid="4">
                                            <p:graphicEl>
                                              <a:dgm id="{87D50D56-4C22-4D87-A167-AF121ED3AF58}"/>
                                            </p:graphicEl>
                                          </p:spTgt>
                                        </p:tgtEl>
                                        <p:attrNameLst>
                                          <p:attrName>ppt_x</p:attrName>
                                        </p:attrNameLst>
                                      </p:cBhvr>
                                      <p:tavLst>
                                        <p:tav tm="0">
                                          <p:val>
                                            <p:strVal val="#ppt_x"/>
                                          </p:val>
                                        </p:tav>
                                        <p:tav tm="100000">
                                          <p:val>
                                            <p:strVal val="#ppt_x"/>
                                          </p:val>
                                        </p:tav>
                                      </p:tavLst>
                                    </p:anim>
                                    <p:anim calcmode="lin" valueType="num">
                                      <p:cBhvr additive="base">
                                        <p:cTn id="32" dur="1000" fill="hold"/>
                                        <p:tgtEl>
                                          <p:spTgt spid="4">
                                            <p:graphicEl>
                                              <a:dgm id="{87D50D56-4C22-4D87-A167-AF121ED3AF5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014" y="186743"/>
            <a:ext cx="11751972" cy="6394361"/>
          </a:xfrm>
        </p:spPr>
      </p:pic>
    </p:spTree>
    <p:extLst>
      <p:ext uri="{BB962C8B-B14F-4D97-AF65-F5344CB8AC3E}">
        <p14:creationId xmlns:p14="http://schemas.microsoft.com/office/powerpoint/2010/main" val="2627487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144" y="2327349"/>
            <a:ext cx="10200456" cy="998538"/>
          </a:xfrm>
        </p:spPr>
        <p:txBody>
          <a:bodyPr>
            <a:normAutofit fontScale="90000"/>
          </a:bodyPr>
          <a:lstStyle/>
          <a:p>
            <a:pPr algn="ctr"/>
            <a:r>
              <a:rPr lang="en-GB" dirty="0"/>
              <a:t>Concepts are “ideas” or “thoughts” of physicians</a:t>
            </a:r>
          </a:p>
        </p:txBody>
      </p:sp>
      <p:grpSp>
        <p:nvGrpSpPr>
          <p:cNvPr id="3" name="Group 3"/>
          <p:cNvGrpSpPr>
            <a:grpSpLocks/>
          </p:cNvGrpSpPr>
          <p:nvPr/>
        </p:nvGrpSpPr>
        <p:grpSpPr bwMode="auto">
          <a:xfrm>
            <a:off x="1991544" y="3861639"/>
            <a:ext cx="1187450" cy="1460361"/>
            <a:chOff x="293" y="1716"/>
            <a:chExt cx="748" cy="919"/>
          </a:xfrm>
        </p:grpSpPr>
        <p:sp>
          <p:nvSpPr>
            <p:cNvPr id="4" name="Text Box 4"/>
            <p:cNvSpPr txBox="1">
              <a:spLocks noChangeArrowheads="1"/>
            </p:cNvSpPr>
            <p:nvPr/>
          </p:nvSpPr>
          <p:spPr bwMode="auto">
            <a:xfrm>
              <a:off x="474" y="1716"/>
              <a:ext cx="442" cy="242"/>
            </a:xfrm>
            <a:prstGeom prst="rect">
              <a:avLst/>
            </a:prstGeom>
            <a:noFill/>
            <a:ln w="12700">
              <a:solidFill>
                <a:srgbClr val="FFFFFF"/>
              </a:solidFill>
              <a:miter lim="800000"/>
              <a:headEnd type="none" w="sm" len="sm"/>
              <a:tailEnd type="none" w="sm" len="sm"/>
            </a:ln>
          </p:spPr>
          <p:txBody>
            <a:bodyPr lIns="106034" tIns="53016" rIns="106034" bIns="53016">
              <a:spAutoFit/>
            </a:bodyPr>
            <a:lstStyle/>
            <a:p>
              <a:pPr algn="ctr" eaLnBrk="0" hangingPunct="0">
                <a:spcBef>
                  <a:spcPct val="50000"/>
                </a:spcBef>
              </a:pPr>
              <a:r>
                <a:rPr lang="en-GB" dirty="0">
                  <a:solidFill>
                    <a:schemeClr val="tx2">
                      <a:lumMod val="60000"/>
                      <a:lumOff val="40000"/>
                    </a:schemeClr>
                  </a:solidFill>
                  <a:latin typeface="Times New Roman" pitchFamily="18" charset="0"/>
                </a:rPr>
                <a:t>mild</a:t>
              </a:r>
            </a:p>
          </p:txBody>
        </p:sp>
        <p:sp>
          <p:nvSpPr>
            <p:cNvPr id="5" name="Text Box 5"/>
            <p:cNvSpPr txBox="1">
              <a:spLocks noChangeArrowheads="1"/>
            </p:cNvSpPr>
            <p:nvPr/>
          </p:nvSpPr>
          <p:spPr bwMode="auto">
            <a:xfrm>
              <a:off x="307" y="2021"/>
              <a:ext cx="734" cy="242"/>
            </a:xfrm>
            <a:prstGeom prst="rect">
              <a:avLst/>
            </a:prstGeom>
            <a:noFill/>
            <a:ln w="12700">
              <a:solidFill>
                <a:srgbClr val="FFFFFF"/>
              </a:solidFill>
              <a:miter lim="800000"/>
              <a:headEnd type="none" w="sm" len="sm"/>
              <a:tailEnd type="none" w="sm" len="sm"/>
            </a:ln>
          </p:spPr>
          <p:txBody>
            <a:bodyPr lIns="106034" tIns="53016" rIns="106034" bIns="53016">
              <a:spAutoFit/>
            </a:bodyPr>
            <a:lstStyle/>
            <a:p>
              <a:pPr algn="ctr" eaLnBrk="0" hangingPunct="0">
                <a:spcBef>
                  <a:spcPct val="50000"/>
                </a:spcBef>
              </a:pPr>
              <a:r>
                <a:rPr lang="en-GB" dirty="0">
                  <a:solidFill>
                    <a:schemeClr val="tx2">
                      <a:lumMod val="60000"/>
                      <a:lumOff val="40000"/>
                    </a:schemeClr>
                  </a:solidFill>
                  <a:latin typeface="Times New Roman" pitchFamily="18" charset="0"/>
                </a:rPr>
                <a:t>moderate</a:t>
              </a:r>
            </a:p>
          </p:txBody>
        </p:sp>
        <p:sp>
          <p:nvSpPr>
            <p:cNvPr id="6" name="Text Box 6"/>
            <p:cNvSpPr txBox="1">
              <a:spLocks noChangeArrowheads="1"/>
            </p:cNvSpPr>
            <p:nvPr/>
          </p:nvSpPr>
          <p:spPr bwMode="auto">
            <a:xfrm>
              <a:off x="293" y="2393"/>
              <a:ext cx="734" cy="242"/>
            </a:xfrm>
            <a:prstGeom prst="rect">
              <a:avLst/>
            </a:prstGeom>
            <a:noFill/>
            <a:ln w="12700">
              <a:solidFill>
                <a:srgbClr val="FFFFFF"/>
              </a:solidFill>
              <a:miter lim="800000"/>
              <a:headEnd type="none" w="sm" len="sm"/>
              <a:tailEnd type="none" w="sm" len="sm"/>
            </a:ln>
          </p:spPr>
          <p:txBody>
            <a:bodyPr lIns="106034" tIns="53016" rIns="106034" bIns="53016">
              <a:spAutoFit/>
            </a:bodyPr>
            <a:lstStyle/>
            <a:p>
              <a:pPr algn="ctr" eaLnBrk="0" hangingPunct="0">
                <a:spcBef>
                  <a:spcPct val="50000"/>
                </a:spcBef>
              </a:pPr>
              <a:r>
                <a:rPr lang="en-GB" dirty="0">
                  <a:solidFill>
                    <a:schemeClr val="tx2">
                      <a:lumMod val="60000"/>
                      <a:lumOff val="40000"/>
                    </a:schemeClr>
                  </a:solidFill>
                  <a:latin typeface="Times New Roman" pitchFamily="18" charset="0"/>
                </a:rPr>
                <a:t>severe</a:t>
              </a:r>
            </a:p>
          </p:txBody>
        </p:sp>
      </p:grpSp>
      <p:sp>
        <p:nvSpPr>
          <p:cNvPr id="8" name="Text Box 7"/>
          <p:cNvSpPr txBox="1">
            <a:spLocks noChangeArrowheads="1"/>
          </p:cNvSpPr>
          <p:nvPr/>
        </p:nvSpPr>
        <p:spPr bwMode="auto">
          <a:xfrm>
            <a:off x="2020889" y="5280026"/>
            <a:ext cx="1165225" cy="377825"/>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acute</a:t>
            </a:r>
          </a:p>
        </p:txBody>
      </p:sp>
      <p:sp>
        <p:nvSpPr>
          <p:cNvPr id="9" name="Text Box 8"/>
          <p:cNvSpPr txBox="1">
            <a:spLocks noChangeArrowheads="1"/>
          </p:cNvSpPr>
          <p:nvPr/>
        </p:nvSpPr>
        <p:spPr bwMode="auto">
          <a:xfrm>
            <a:off x="4079777" y="1124745"/>
            <a:ext cx="1165225" cy="646321"/>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Blood pressure</a:t>
            </a:r>
          </a:p>
        </p:txBody>
      </p:sp>
      <p:grpSp>
        <p:nvGrpSpPr>
          <p:cNvPr id="7" name="Group 9"/>
          <p:cNvGrpSpPr>
            <a:grpSpLocks/>
          </p:cNvGrpSpPr>
          <p:nvPr/>
        </p:nvGrpSpPr>
        <p:grpSpPr bwMode="auto">
          <a:xfrm>
            <a:off x="2022475" y="5805488"/>
            <a:ext cx="2501900" cy="609600"/>
            <a:chOff x="314" y="3657"/>
            <a:chExt cx="1576" cy="384"/>
          </a:xfrm>
        </p:grpSpPr>
        <p:sp>
          <p:nvSpPr>
            <p:cNvPr id="11" name="Text Box 10"/>
            <p:cNvSpPr txBox="1">
              <a:spLocks noChangeArrowheads="1"/>
            </p:cNvSpPr>
            <p:nvPr/>
          </p:nvSpPr>
          <p:spPr bwMode="auto">
            <a:xfrm>
              <a:off x="1156" y="3657"/>
              <a:ext cx="734" cy="239"/>
            </a:xfrm>
            <a:prstGeom prst="rect">
              <a:avLst/>
            </a:prstGeom>
            <a:noFill/>
            <a:ln w="12700">
              <a:solidFill>
                <a:srgbClr val="FFFFFF"/>
              </a:solidFill>
              <a:miter lim="800000"/>
              <a:headEnd type="none" w="sm" len="sm"/>
              <a:tailEnd type="none" w="sm" len="sm"/>
            </a:ln>
          </p:spPr>
          <p:txBody>
            <a:bodyPr lIns="98462" tIns="49230" rIns="98462" bIns="49230">
              <a:spAutoFit/>
            </a:bodyPr>
            <a:lstStyle/>
            <a:p>
              <a:pPr algn="ctr" eaLnBrk="0" hangingPunct="0">
                <a:spcBef>
                  <a:spcPct val="50000"/>
                </a:spcBef>
              </a:pPr>
              <a:r>
                <a:rPr lang="en-GB" dirty="0">
                  <a:solidFill>
                    <a:schemeClr val="tx2">
                      <a:lumMod val="60000"/>
                      <a:lumOff val="40000"/>
                    </a:schemeClr>
                  </a:solidFill>
                  <a:latin typeface="Times New Roman" pitchFamily="18" charset="0"/>
                </a:rPr>
                <a:t>exertional</a:t>
              </a:r>
            </a:p>
          </p:txBody>
        </p:sp>
        <p:sp>
          <p:nvSpPr>
            <p:cNvPr id="12" name="Text Box 11"/>
            <p:cNvSpPr txBox="1">
              <a:spLocks noChangeArrowheads="1"/>
            </p:cNvSpPr>
            <p:nvPr/>
          </p:nvSpPr>
          <p:spPr bwMode="auto">
            <a:xfrm>
              <a:off x="314" y="3802"/>
              <a:ext cx="734" cy="239"/>
            </a:xfrm>
            <a:prstGeom prst="rect">
              <a:avLst/>
            </a:prstGeom>
            <a:noFill/>
            <a:ln w="12700">
              <a:solidFill>
                <a:srgbClr val="FFFFFF"/>
              </a:solidFill>
              <a:miter lim="800000"/>
              <a:headEnd type="none" w="sm" len="sm"/>
              <a:tailEnd type="none" w="sm" len="sm"/>
            </a:ln>
          </p:spPr>
          <p:txBody>
            <a:bodyPr lIns="98462" tIns="49230" rIns="98462" bIns="49230">
              <a:spAutoFit/>
            </a:bodyPr>
            <a:lstStyle/>
            <a:p>
              <a:pPr algn="ctr" eaLnBrk="0" hangingPunct="0">
                <a:spcBef>
                  <a:spcPct val="50000"/>
                </a:spcBef>
              </a:pPr>
              <a:r>
                <a:rPr lang="en-GB" dirty="0">
                  <a:solidFill>
                    <a:schemeClr val="tx2">
                      <a:lumMod val="60000"/>
                      <a:lumOff val="40000"/>
                    </a:schemeClr>
                  </a:solidFill>
                  <a:latin typeface="Times New Roman" pitchFamily="18" charset="0"/>
                </a:rPr>
                <a:t>angina</a:t>
              </a:r>
            </a:p>
          </p:txBody>
        </p:sp>
      </p:grpSp>
      <p:sp>
        <p:nvSpPr>
          <p:cNvPr id="13" name="Text Box 12"/>
          <p:cNvSpPr txBox="1">
            <a:spLocks noChangeArrowheads="1"/>
          </p:cNvSpPr>
          <p:nvPr/>
        </p:nvSpPr>
        <p:spPr bwMode="auto">
          <a:xfrm>
            <a:off x="4511825" y="4509120"/>
            <a:ext cx="1165225" cy="379412"/>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ischaemic</a:t>
            </a:r>
          </a:p>
        </p:txBody>
      </p:sp>
      <p:sp>
        <p:nvSpPr>
          <p:cNvPr id="14" name="Text Box 13"/>
          <p:cNvSpPr txBox="1">
            <a:spLocks noChangeArrowheads="1"/>
          </p:cNvSpPr>
          <p:nvPr/>
        </p:nvSpPr>
        <p:spPr bwMode="auto">
          <a:xfrm>
            <a:off x="5303913" y="5517232"/>
            <a:ext cx="1165225" cy="379412"/>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cough</a:t>
            </a:r>
          </a:p>
        </p:txBody>
      </p:sp>
      <p:sp>
        <p:nvSpPr>
          <p:cNvPr id="15" name="Text Box 14"/>
          <p:cNvSpPr txBox="1">
            <a:spLocks noChangeArrowheads="1"/>
          </p:cNvSpPr>
          <p:nvPr/>
        </p:nvSpPr>
        <p:spPr bwMode="auto">
          <a:xfrm>
            <a:off x="9150351" y="5380039"/>
            <a:ext cx="1165225" cy="377825"/>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bacterial</a:t>
            </a:r>
          </a:p>
        </p:txBody>
      </p:sp>
      <p:sp>
        <p:nvSpPr>
          <p:cNvPr id="16" name="Text Box 15"/>
          <p:cNvSpPr txBox="1">
            <a:spLocks noChangeArrowheads="1"/>
          </p:cNvSpPr>
          <p:nvPr/>
        </p:nvSpPr>
        <p:spPr bwMode="auto">
          <a:xfrm>
            <a:off x="7208839" y="5937251"/>
            <a:ext cx="1165225" cy="377825"/>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viral</a:t>
            </a:r>
          </a:p>
        </p:txBody>
      </p:sp>
      <p:sp>
        <p:nvSpPr>
          <p:cNvPr id="17" name="Text Box 16"/>
          <p:cNvSpPr txBox="1">
            <a:spLocks noChangeArrowheads="1"/>
          </p:cNvSpPr>
          <p:nvPr/>
        </p:nvSpPr>
        <p:spPr bwMode="auto">
          <a:xfrm>
            <a:off x="9192345" y="3933056"/>
            <a:ext cx="1166813" cy="379412"/>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finger</a:t>
            </a:r>
          </a:p>
        </p:txBody>
      </p:sp>
      <p:sp>
        <p:nvSpPr>
          <p:cNvPr id="18" name="Text Box 17"/>
          <p:cNvSpPr txBox="1">
            <a:spLocks noChangeArrowheads="1"/>
          </p:cNvSpPr>
          <p:nvPr/>
        </p:nvSpPr>
        <p:spPr bwMode="auto">
          <a:xfrm>
            <a:off x="9102975" y="3140968"/>
            <a:ext cx="1165225" cy="379412"/>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toe</a:t>
            </a:r>
          </a:p>
        </p:txBody>
      </p:sp>
      <p:sp>
        <p:nvSpPr>
          <p:cNvPr id="20" name="Text Box 19"/>
          <p:cNvSpPr txBox="1">
            <a:spLocks noChangeArrowheads="1"/>
          </p:cNvSpPr>
          <p:nvPr/>
        </p:nvSpPr>
        <p:spPr bwMode="auto">
          <a:xfrm>
            <a:off x="5783264" y="6281738"/>
            <a:ext cx="1165225" cy="379412"/>
          </a:xfrm>
          <a:prstGeom prst="rect">
            <a:avLst/>
          </a:prstGeom>
          <a:noFill/>
          <a:ln w="12700">
            <a:solidFill>
              <a:srgbClr val="FFFFFF"/>
            </a:solidFill>
            <a:miter lim="800000"/>
            <a:headEnd type="none" w="sm" len="sm"/>
            <a:tailEnd type="none" w="sm" len="sm"/>
          </a:ln>
        </p:spPr>
        <p:txBody>
          <a:bodyPr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phlegm</a:t>
            </a:r>
          </a:p>
        </p:txBody>
      </p:sp>
      <p:grpSp>
        <p:nvGrpSpPr>
          <p:cNvPr id="10" name="Group 20"/>
          <p:cNvGrpSpPr>
            <a:grpSpLocks/>
          </p:cNvGrpSpPr>
          <p:nvPr/>
        </p:nvGrpSpPr>
        <p:grpSpPr bwMode="auto">
          <a:xfrm>
            <a:off x="5448475" y="1125338"/>
            <a:ext cx="3211512" cy="4029079"/>
            <a:chOff x="3514" y="856"/>
            <a:chExt cx="2023" cy="2538"/>
          </a:xfrm>
        </p:grpSpPr>
        <p:sp>
          <p:nvSpPr>
            <p:cNvPr id="22" name="Text Box 21"/>
            <p:cNvSpPr txBox="1">
              <a:spLocks noChangeArrowheads="1"/>
            </p:cNvSpPr>
            <p:nvPr/>
          </p:nvSpPr>
          <p:spPr bwMode="auto">
            <a:xfrm>
              <a:off x="4803" y="3152"/>
              <a:ext cx="734" cy="242"/>
            </a:xfrm>
            <a:prstGeom prst="rect">
              <a:avLst/>
            </a:prstGeom>
            <a:noFill/>
            <a:ln w="12700">
              <a:solidFill>
                <a:srgbClr val="FFFFFF"/>
              </a:solidFill>
              <a:miter lim="800000"/>
              <a:headEnd type="none" w="sm" len="sm"/>
              <a:tailEnd type="none" w="sm" len="sm"/>
            </a:ln>
          </p:spPr>
          <p:txBody>
            <a:bodyPr lIns="106034" tIns="53016" rIns="106034" bIns="53016">
              <a:spAutoFit/>
            </a:bodyPr>
            <a:lstStyle/>
            <a:p>
              <a:pPr algn="ctr" eaLnBrk="0" hangingPunct="0">
                <a:spcBef>
                  <a:spcPct val="50000"/>
                </a:spcBef>
              </a:pPr>
              <a:r>
                <a:rPr lang="en-GB" dirty="0">
                  <a:solidFill>
                    <a:schemeClr val="tx2">
                      <a:lumMod val="60000"/>
                      <a:lumOff val="40000"/>
                    </a:schemeClr>
                  </a:solidFill>
                  <a:latin typeface="Times New Roman" pitchFamily="18" charset="0"/>
                </a:rPr>
                <a:t>infection</a:t>
              </a:r>
            </a:p>
          </p:txBody>
        </p:sp>
        <p:sp>
          <p:nvSpPr>
            <p:cNvPr id="23" name="Text Box 22"/>
            <p:cNvSpPr txBox="1">
              <a:spLocks noChangeArrowheads="1"/>
            </p:cNvSpPr>
            <p:nvPr/>
          </p:nvSpPr>
          <p:spPr bwMode="auto">
            <a:xfrm>
              <a:off x="4330" y="2489"/>
              <a:ext cx="955" cy="242"/>
            </a:xfrm>
            <a:prstGeom prst="rect">
              <a:avLst/>
            </a:prstGeom>
            <a:noFill/>
            <a:ln w="12700">
              <a:solidFill>
                <a:srgbClr val="FFFFFF"/>
              </a:solidFill>
              <a:miter lim="800000"/>
              <a:headEnd type="none" w="sm" len="sm"/>
              <a:tailEnd type="none" w="sm" len="sm"/>
            </a:ln>
          </p:spPr>
          <p:txBody>
            <a:bodyPr lIns="106034" tIns="53016" rIns="106034" bIns="53016">
              <a:spAutoFit/>
            </a:bodyPr>
            <a:lstStyle/>
            <a:p>
              <a:pPr algn="ctr" eaLnBrk="0" hangingPunct="0">
                <a:spcBef>
                  <a:spcPct val="50000"/>
                </a:spcBef>
              </a:pPr>
              <a:r>
                <a:rPr lang="en-GB" dirty="0">
                  <a:solidFill>
                    <a:schemeClr val="tx2">
                      <a:lumMod val="60000"/>
                      <a:lumOff val="40000"/>
                    </a:schemeClr>
                  </a:solidFill>
                  <a:latin typeface="Times New Roman" pitchFamily="18" charset="0"/>
                </a:rPr>
                <a:t>inflammation</a:t>
              </a:r>
            </a:p>
          </p:txBody>
        </p:sp>
        <p:sp>
          <p:nvSpPr>
            <p:cNvPr id="24" name="Text Box 23"/>
            <p:cNvSpPr txBox="1">
              <a:spLocks noChangeArrowheads="1"/>
            </p:cNvSpPr>
            <p:nvPr/>
          </p:nvSpPr>
          <p:spPr bwMode="auto">
            <a:xfrm>
              <a:off x="3514" y="856"/>
              <a:ext cx="734" cy="242"/>
            </a:xfrm>
            <a:prstGeom prst="rect">
              <a:avLst/>
            </a:prstGeom>
            <a:noFill/>
            <a:ln w="12700">
              <a:solidFill>
                <a:srgbClr val="FFFFFF"/>
              </a:solidFill>
              <a:miter lim="800000"/>
              <a:headEnd type="none" w="sm" len="sm"/>
              <a:tailEnd type="none" w="sm" len="sm"/>
            </a:ln>
          </p:spPr>
          <p:txBody>
            <a:bodyPr lIns="106034" tIns="53016" rIns="106034" bIns="53016">
              <a:spAutoFit/>
            </a:bodyPr>
            <a:lstStyle/>
            <a:p>
              <a:pPr algn="ctr" eaLnBrk="0" hangingPunct="0">
                <a:spcBef>
                  <a:spcPct val="50000"/>
                </a:spcBef>
              </a:pPr>
              <a:r>
                <a:rPr lang="en-GB" dirty="0">
                  <a:solidFill>
                    <a:schemeClr val="tx2">
                      <a:lumMod val="60000"/>
                      <a:lumOff val="40000"/>
                    </a:schemeClr>
                  </a:solidFill>
                  <a:latin typeface="Times New Roman" pitchFamily="18" charset="0"/>
                </a:rPr>
                <a:t>Lung</a:t>
              </a:r>
            </a:p>
          </p:txBody>
        </p:sp>
      </p:grpSp>
      <p:sp>
        <p:nvSpPr>
          <p:cNvPr id="25" name="Text Box 8"/>
          <p:cNvSpPr txBox="1">
            <a:spLocks noChangeArrowheads="1"/>
          </p:cNvSpPr>
          <p:nvPr/>
        </p:nvSpPr>
        <p:spPr bwMode="auto">
          <a:xfrm>
            <a:off x="2279577" y="1556793"/>
            <a:ext cx="1669281" cy="646321"/>
          </a:xfrm>
          <a:prstGeom prst="rect">
            <a:avLst/>
          </a:prstGeom>
          <a:noFill/>
          <a:ln w="12700">
            <a:solidFill>
              <a:srgbClr val="FFFFFF"/>
            </a:solidFill>
            <a:miter lim="800000"/>
            <a:headEnd type="none" w="sm" len="sm"/>
            <a:tailEnd type="none" w="sm" len="sm"/>
          </a:ln>
        </p:spPr>
        <p:txBody>
          <a:bodyPr wrap="square" lIns="91431" tIns="45715" rIns="91431" bIns="45715">
            <a:spAutoFit/>
          </a:bodyPr>
          <a:lstStyle/>
          <a:p>
            <a:pPr algn="ctr" eaLnBrk="0" hangingPunct="0">
              <a:spcBef>
                <a:spcPct val="50000"/>
              </a:spcBef>
            </a:pPr>
            <a:r>
              <a:rPr lang="en-GB" dirty="0">
                <a:solidFill>
                  <a:schemeClr val="tx2">
                    <a:lumMod val="60000"/>
                    <a:lumOff val="40000"/>
                  </a:schemeClr>
                </a:solidFill>
                <a:latin typeface="Times New Roman" pitchFamily="18" charset="0"/>
              </a:rPr>
              <a:t>Sitting Blood pressure</a:t>
            </a:r>
          </a:p>
        </p:txBody>
      </p:sp>
      <p:sp>
        <p:nvSpPr>
          <p:cNvPr id="26" name="Rectangle 25"/>
          <p:cNvSpPr/>
          <p:nvPr/>
        </p:nvSpPr>
        <p:spPr>
          <a:xfrm>
            <a:off x="7392144" y="1412776"/>
            <a:ext cx="3275856" cy="923330"/>
          </a:xfrm>
          <a:prstGeom prst="rect">
            <a:avLst/>
          </a:prstGeom>
        </p:spPr>
        <p:txBody>
          <a:bodyPr wrap="square">
            <a:spAutoFit/>
          </a:bodyPr>
          <a:lstStyle/>
          <a:p>
            <a:r>
              <a:rPr lang="en-GB" dirty="0">
                <a:solidFill>
                  <a:schemeClr val="tx2">
                    <a:lumMod val="60000"/>
                    <a:lumOff val="40000"/>
                  </a:schemeClr>
                </a:solidFill>
                <a:latin typeface="Times New Roman" pitchFamily="18" charset="0"/>
              </a:rPr>
              <a:t>von Recklinghausen's bone disease</a:t>
            </a:r>
            <a:br>
              <a:rPr lang="en-GB" dirty="0">
                <a:solidFill>
                  <a:srgbClr val="3986B5"/>
                </a:solidFill>
                <a:latin typeface="Times New Roman" pitchFamily="18" charset="0"/>
                <a:cs typeface="Times New Roman" pitchFamily="18" charset="0"/>
              </a:rPr>
            </a:br>
            <a:endParaRPr lang="en-GB" dirty="0">
              <a:solidFill>
                <a:srgbClr val="3986B5"/>
              </a:solidFill>
              <a:latin typeface="Times New Roman" pitchFamily="18" charset="0"/>
              <a:cs typeface="Times New Roman" pitchFamily="18" charset="0"/>
            </a:endParaRPr>
          </a:p>
        </p:txBody>
      </p:sp>
      <p:sp>
        <p:nvSpPr>
          <p:cNvPr id="27" name="Title 1"/>
          <p:cNvSpPr txBox="1">
            <a:spLocks/>
          </p:cNvSpPr>
          <p:nvPr/>
        </p:nvSpPr>
        <p:spPr>
          <a:xfrm>
            <a:off x="176885" y="119439"/>
            <a:ext cx="8567787" cy="88819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GB" dirty="0"/>
              <a:t>Concepts: the building block of SNOMED</a:t>
            </a:r>
          </a:p>
        </p:txBody>
      </p:sp>
    </p:spTree>
    <p:extLst>
      <p:ext uri="{BB962C8B-B14F-4D97-AF65-F5344CB8AC3E}">
        <p14:creationId xmlns:p14="http://schemas.microsoft.com/office/powerpoint/2010/main" val="142726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6"/>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7"/>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8"/>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9"/>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18"/>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20"/>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10"/>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20" grpId="0" animBg="1" autoUpdateAnimBg="0"/>
      <p:bldP spid="25" grpId="0" animBg="1" autoUpdateAnimBg="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5EC4-F947-46FC-9A4F-541176DCE063}"/>
              </a:ext>
            </a:extLst>
          </p:cNvPr>
          <p:cNvSpPr>
            <a:spLocks noGrp="1"/>
          </p:cNvSpPr>
          <p:nvPr>
            <p:ph type="title"/>
          </p:nvPr>
        </p:nvSpPr>
        <p:spPr/>
        <p:txBody>
          <a:bodyPr/>
          <a:lstStyle/>
          <a:p>
            <a:r>
              <a:rPr lang="en-US" dirty="0"/>
              <a:t>SNOMED CT Logical Model</a:t>
            </a:r>
          </a:p>
        </p:txBody>
      </p:sp>
      <p:pic>
        <p:nvPicPr>
          <p:cNvPr id="4" name="Content Placeholder 3">
            <a:extLst>
              <a:ext uri="{FF2B5EF4-FFF2-40B4-BE49-F238E27FC236}">
                <a16:creationId xmlns:a16="http://schemas.microsoft.com/office/drawing/2014/main" id="{F4A3F136-9D72-4CD2-8BD9-B86DC83A6FD7}"/>
              </a:ext>
            </a:extLst>
          </p:cNvPr>
          <p:cNvPicPr>
            <a:picLocks noGrp="1" noChangeAspect="1"/>
          </p:cNvPicPr>
          <p:nvPr>
            <p:ph idx="1"/>
          </p:nvPr>
        </p:nvPicPr>
        <p:blipFill>
          <a:blip r:embed="rId2"/>
          <a:stretch>
            <a:fillRect/>
          </a:stretch>
        </p:blipFill>
        <p:spPr>
          <a:xfrm>
            <a:off x="1143258" y="1825625"/>
            <a:ext cx="9905484" cy="4351338"/>
          </a:xfrm>
          <a:prstGeom prst="rect">
            <a:avLst/>
          </a:prstGeom>
        </p:spPr>
      </p:pic>
    </p:spTree>
    <p:extLst>
      <p:ext uri="{BB962C8B-B14F-4D97-AF65-F5344CB8AC3E}">
        <p14:creationId xmlns:p14="http://schemas.microsoft.com/office/powerpoint/2010/main" val="3000350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p:cNvSpPr/>
          <p:nvPr/>
        </p:nvSpPr>
        <p:spPr>
          <a:xfrm>
            <a:off x="2578150" y="1166019"/>
            <a:ext cx="4525963" cy="4525963"/>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6600056" y="4077072"/>
            <a:ext cx="3240360" cy="122413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7" name="Content Placeholder 6"/>
          <p:cNvGraphicFramePr>
            <a:graphicFrameLocks noGrp="1"/>
          </p:cNvGraphicFramePr>
          <p:nvPr>
            <p:ph idx="1"/>
          </p:nvPr>
        </p:nvGraphicFramePr>
        <p:xfrm>
          <a:off x="5087888" y="2204864"/>
          <a:ext cx="4680520"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GB" dirty="0"/>
              <a:t>A Concept</a:t>
            </a:r>
          </a:p>
        </p:txBody>
      </p:sp>
    </p:spTree>
    <p:extLst>
      <p:ext uri="{BB962C8B-B14F-4D97-AF65-F5344CB8AC3E}">
        <p14:creationId xmlns:p14="http://schemas.microsoft.com/office/powerpoint/2010/main" val="40362008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73D7-19D5-4338-98B2-FE16B1177678}"/>
              </a:ext>
            </a:extLst>
          </p:cNvPr>
          <p:cNvSpPr>
            <a:spLocks noGrp="1"/>
          </p:cNvSpPr>
          <p:nvPr>
            <p:ph type="title"/>
          </p:nvPr>
        </p:nvSpPr>
        <p:spPr/>
        <p:txBody>
          <a:bodyPr/>
          <a:lstStyle/>
          <a:p>
            <a:r>
              <a:rPr lang="en-US" dirty="0"/>
              <a:t>Concept</a:t>
            </a:r>
          </a:p>
        </p:txBody>
      </p:sp>
      <p:pic>
        <p:nvPicPr>
          <p:cNvPr id="4" name="Content Placeholder 3">
            <a:extLst>
              <a:ext uri="{FF2B5EF4-FFF2-40B4-BE49-F238E27FC236}">
                <a16:creationId xmlns:a16="http://schemas.microsoft.com/office/drawing/2014/main" id="{82EA1D73-0A4E-462B-9951-9FC16E89F84B}"/>
              </a:ext>
            </a:extLst>
          </p:cNvPr>
          <p:cNvPicPr>
            <a:picLocks noGrp="1" noChangeAspect="1"/>
          </p:cNvPicPr>
          <p:nvPr>
            <p:ph idx="1"/>
          </p:nvPr>
        </p:nvPicPr>
        <p:blipFill>
          <a:blip r:embed="rId2"/>
          <a:stretch>
            <a:fillRect/>
          </a:stretch>
        </p:blipFill>
        <p:spPr>
          <a:xfrm>
            <a:off x="2456032" y="1335431"/>
            <a:ext cx="7411912" cy="4351338"/>
          </a:xfrm>
          <a:prstGeom prst="rect">
            <a:avLst/>
          </a:prstGeom>
        </p:spPr>
      </p:pic>
      <p:sp>
        <p:nvSpPr>
          <p:cNvPr id="3" name="TextBox 2">
            <a:extLst>
              <a:ext uri="{FF2B5EF4-FFF2-40B4-BE49-F238E27FC236}">
                <a16:creationId xmlns:a16="http://schemas.microsoft.com/office/drawing/2014/main" id="{9E2AA9C4-64A1-4C7E-9DD7-1FC8AC020991}"/>
              </a:ext>
            </a:extLst>
          </p:cNvPr>
          <p:cNvSpPr txBox="1"/>
          <p:nvPr/>
        </p:nvSpPr>
        <p:spPr>
          <a:xfrm>
            <a:off x="1197204" y="5608948"/>
            <a:ext cx="8983744" cy="923330"/>
          </a:xfrm>
          <a:prstGeom prst="rect">
            <a:avLst/>
          </a:prstGeom>
          <a:noFill/>
        </p:spPr>
        <p:txBody>
          <a:bodyPr wrap="square" rtlCol="0">
            <a:spAutoFit/>
          </a:bodyPr>
          <a:lstStyle/>
          <a:p>
            <a:r>
              <a:rPr lang="en-US" dirty="0"/>
              <a:t>SNOMED Browser: </a:t>
            </a:r>
            <a:r>
              <a:rPr lang="en-US" dirty="0">
                <a:hlinkClick r:id="rId3"/>
              </a:rPr>
              <a:t>https://browser.ihtsdotools.org/?perspective=full&amp;conceptId1=404684003&amp;edition=MAIN/2020-07-31&amp;release=&amp;languages=en</a:t>
            </a:r>
            <a:endParaRPr lang="en-US" dirty="0"/>
          </a:p>
        </p:txBody>
      </p:sp>
    </p:spTree>
    <p:extLst>
      <p:ext uri="{BB962C8B-B14F-4D97-AF65-F5344CB8AC3E}">
        <p14:creationId xmlns:p14="http://schemas.microsoft.com/office/powerpoint/2010/main" val="336533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704" y="328788"/>
            <a:ext cx="10515600" cy="1325563"/>
          </a:xfrm>
        </p:spPr>
        <p:txBody>
          <a:bodyPr/>
          <a:lstStyle/>
          <a:p>
            <a:r>
              <a:rPr lang="en-GB" dirty="0"/>
              <a:t>Key Messages</a:t>
            </a:r>
          </a:p>
        </p:txBody>
      </p:sp>
      <p:sp>
        <p:nvSpPr>
          <p:cNvPr id="3" name="Content Placeholder 2"/>
          <p:cNvSpPr>
            <a:spLocks noGrp="1"/>
          </p:cNvSpPr>
          <p:nvPr>
            <p:ph idx="1"/>
          </p:nvPr>
        </p:nvSpPr>
        <p:spPr>
          <a:xfrm>
            <a:off x="749999" y="1797483"/>
            <a:ext cx="10515600" cy="4351338"/>
          </a:xfrm>
        </p:spPr>
        <p:txBody>
          <a:bodyPr>
            <a:normAutofit/>
          </a:bodyPr>
          <a:lstStyle/>
          <a:p>
            <a:pPr lvl="0"/>
            <a:r>
              <a:rPr lang="en-GB" sz="2600" dirty="0"/>
              <a:t>We are seeing the biggest change in healthcare that we’ve seen in years  </a:t>
            </a:r>
          </a:p>
          <a:p>
            <a:pPr lvl="1"/>
            <a:r>
              <a:rPr lang="en-GB" sz="2600" dirty="0"/>
              <a:t>Care model is going to change  </a:t>
            </a:r>
          </a:p>
          <a:p>
            <a:pPr lvl="1"/>
            <a:r>
              <a:rPr lang="en-GB" sz="2600" dirty="0"/>
              <a:t>Electronic records are driving improvements in care</a:t>
            </a:r>
          </a:p>
          <a:p>
            <a:pPr lvl="0"/>
            <a:r>
              <a:rPr lang="en-GB" sz="2600" dirty="0"/>
              <a:t>Shared care</a:t>
            </a:r>
          </a:p>
          <a:p>
            <a:pPr lvl="1"/>
            <a:r>
              <a:rPr lang="en-GB" sz="2600" dirty="0"/>
              <a:t>Wherever the patient goes, the person treating them should have access to key information about this patient</a:t>
            </a:r>
          </a:p>
          <a:p>
            <a:pPr lvl="0"/>
            <a:r>
              <a:rPr lang="en-GB" sz="2600" dirty="0"/>
              <a:t>Analysis of patient data throughout healthcare will be used to improve patient care</a:t>
            </a:r>
          </a:p>
          <a:p>
            <a:r>
              <a:rPr lang="en-GB" sz="2600" dirty="0"/>
              <a:t>IT needed to support the growing knowledge that helps personalised patient care</a:t>
            </a:r>
          </a:p>
          <a:p>
            <a:endParaRPr lang="en-GB" sz="3600" dirty="0"/>
          </a:p>
          <a:p>
            <a:pPr lvl="1"/>
            <a:endParaRPr lang="en-GB" sz="3200" dirty="0"/>
          </a:p>
          <a:p>
            <a:pPr marL="457200" lvl="1" indent="0">
              <a:buNone/>
            </a:pPr>
            <a:endParaRPr lang="en-GB" sz="3200" dirty="0"/>
          </a:p>
        </p:txBody>
      </p:sp>
    </p:spTree>
    <p:extLst>
      <p:ext uri="{BB962C8B-B14F-4D97-AF65-F5344CB8AC3E}">
        <p14:creationId xmlns:p14="http://schemas.microsoft.com/office/powerpoint/2010/main" val="160154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48F9-39C9-4CE5-846D-F6FACBA4870B}"/>
              </a:ext>
            </a:extLst>
          </p:cNvPr>
          <p:cNvSpPr>
            <a:spLocks noGrp="1"/>
          </p:cNvSpPr>
          <p:nvPr>
            <p:ph type="title"/>
          </p:nvPr>
        </p:nvSpPr>
        <p:spPr/>
        <p:txBody>
          <a:bodyPr/>
          <a:lstStyle/>
          <a:p>
            <a:r>
              <a:rPr lang="en-US" dirty="0"/>
              <a:t>Relationship</a:t>
            </a:r>
          </a:p>
        </p:txBody>
      </p:sp>
      <p:pic>
        <p:nvPicPr>
          <p:cNvPr id="4" name="Content Placeholder 3">
            <a:extLst>
              <a:ext uri="{FF2B5EF4-FFF2-40B4-BE49-F238E27FC236}">
                <a16:creationId xmlns:a16="http://schemas.microsoft.com/office/drawing/2014/main" id="{20CC3229-CFE7-436C-A10F-0C2E27E14604}"/>
              </a:ext>
            </a:extLst>
          </p:cNvPr>
          <p:cNvPicPr>
            <a:picLocks noGrp="1" noChangeAspect="1"/>
          </p:cNvPicPr>
          <p:nvPr>
            <p:ph idx="1"/>
          </p:nvPr>
        </p:nvPicPr>
        <p:blipFill>
          <a:blip r:embed="rId2"/>
          <a:stretch>
            <a:fillRect/>
          </a:stretch>
        </p:blipFill>
        <p:spPr>
          <a:xfrm>
            <a:off x="298260" y="1901039"/>
            <a:ext cx="7073501" cy="4351338"/>
          </a:xfrm>
          <a:prstGeom prst="rect">
            <a:avLst/>
          </a:prstGeom>
        </p:spPr>
      </p:pic>
      <p:pic>
        <p:nvPicPr>
          <p:cNvPr id="3" name="Picture 2">
            <a:extLst>
              <a:ext uri="{FF2B5EF4-FFF2-40B4-BE49-F238E27FC236}">
                <a16:creationId xmlns:a16="http://schemas.microsoft.com/office/drawing/2014/main" id="{F63B9726-77F8-4972-A262-62ECCC2983A2}"/>
              </a:ext>
            </a:extLst>
          </p:cNvPr>
          <p:cNvPicPr>
            <a:picLocks noChangeAspect="1"/>
          </p:cNvPicPr>
          <p:nvPr/>
        </p:nvPicPr>
        <p:blipFill>
          <a:blip r:embed="rId3"/>
          <a:stretch>
            <a:fillRect/>
          </a:stretch>
        </p:blipFill>
        <p:spPr>
          <a:xfrm>
            <a:off x="7682845" y="697584"/>
            <a:ext cx="3973399" cy="5332330"/>
          </a:xfrm>
          <a:prstGeom prst="rect">
            <a:avLst/>
          </a:prstGeom>
        </p:spPr>
      </p:pic>
    </p:spTree>
    <p:extLst>
      <p:ext uri="{BB962C8B-B14F-4D97-AF65-F5344CB8AC3E}">
        <p14:creationId xmlns:p14="http://schemas.microsoft.com/office/powerpoint/2010/main" val="606627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p:cNvSpPr/>
          <p:nvPr/>
        </p:nvSpPr>
        <p:spPr>
          <a:xfrm>
            <a:off x="1904485" y="993049"/>
            <a:ext cx="4525963" cy="4525963"/>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5823651" y="3787455"/>
            <a:ext cx="3168352" cy="136815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10"/>
          <p:cNvSpPr/>
          <p:nvPr/>
        </p:nvSpPr>
        <p:spPr>
          <a:xfrm>
            <a:off x="4239730" y="1772117"/>
            <a:ext cx="4680008" cy="952488"/>
          </a:xfrm>
          <a:custGeom>
            <a:avLst/>
            <a:gdLst>
              <a:gd name="connsiteX0" fmla="*/ 0 w 4680008"/>
              <a:gd name="connsiteY0" fmla="*/ 95249 h 952488"/>
              <a:gd name="connsiteX1" fmla="*/ 27898 w 4680008"/>
              <a:gd name="connsiteY1" fmla="*/ 27898 h 952488"/>
              <a:gd name="connsiteX2" fmla="*/ 95249 w 4680008"/>
              <a:gd name="connsiteY2" fmla="*/ 0 h 952488"/>
              <a:gd name="connsiteX3" fmla="*/ 4584759 w 4680008"/>
              <a:gd name="connsiteY3" fmla="*/ 0 h 952488"/>
              <a:gd name="connsiteX4" fmla="*/ 4652110 w 4680008"/>
              <a:gd name="connsiteY4" fmla="*/ 27898 h 952488"/>
              <a:gd name="connsiteX5" fmla="*/ 4680008 w 4680008"/>
              <a:gd name="connsiteY5" fmla="*/ 95249 h 952488"/>
              <a:gd name="connsiteX6" fmla="*/ 4680008 w 4680008"/>
              <a:gd name="connsiteY6" fmla="*/ 857239 h 952488"/>
              <a:gd name="connsiteX7" fmla="*/ 4652110 w 4680008"/>
              <a:gd name="connsiteY7" fmla="*/ 924590 h 952488"/>
              <a:gd name="connsiteX8" fmla="*/ 4584759 w 4680008"/>
              <a:gd name="connsiteY8" fmla="*/ 952488 h 952488"/>
              <a:gd name="connsiteX9" fmla="*/ 95249 w 4680008"/>
              <a:gd name="connsiteY9" fmla="*/ 952488 h 952488"/>
              <a:gd name="connsiteX10" fmla="*/ 27898 w 4680008"/>
              <a:gd name="connsiteY10" fmla="*/ 924590 h 952488"/>
              <a:gd name="connsiteX11" fmla="*/ 0 w 4680008"/>
              <a:gd name="connsiteY11" fmla="*/ 857239 h 952488"/>
              <a:gd name="connsiteX12" fmla="*/ 0 w 4680008"/>
              <a:gd name="connsiteY12" fmla="*/ 95249 h 9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80008" h="952488">
                <a:moveTo>
                  <a:pt x="0" y="95249"/>
                </a:moveTo>
                <a:cubicBezTo>
                  <a:pt x="0" y="69987"/>
                  <a:pt x="10035" y="45760"/>
                  <a:pt x="27898" y="27898"/>
                </a:cubicBezTo>
                <a:cubicBezTo>
                  <a:pt x="45761" y="10035"/>
                  <a:pt x="69988" y="0"/>
                  <a:pt x="95249" y="0"/>
                </a:cubicBezTo>
                <a:lnTo>
                  <a:pt x="4584759" y="0"/>
                </a:lnTo>
                <a:cubicBezTo>
                  <a:pt x="4610021" y="0"/>
                  <a:pt x="4634248" y="10035"/>
                  <a:pt x="4652110" y="27898"/>
                </a:cubicBezTo>
                <a:cubicBezTo>
                  <a:pt x="4669973" y="45761"/>
                  <a:pt x="4680008" y="69988"/>
                  <a:pt x="4680008" y="95249"/>
                </a:cubicBezTo>
                <a:lnTo>
                  <a:pt x="4680008" y="857239"/>
                </a:lnTo>
                <a:cubicBezTo>
                  <a:pt x="4680008" y="882501"/>
                  <a:pt x="4669973" y="906728"/>
                  <a:pt x="4652110" y="924590"/>
                </a:cubicBezTo>
                <a:cubicBezTo>
                  <a:pt x="4634247" y="942453"/>
                  <a:pt x="4610020" y="952488"/>
                  <a:pt x="4584759" y="952488"/>
                </a:cubicBezTo>
                <a:lnTo>
                  <a:pt x="95249" y="952488"/>
                </a:lnTo>
                <a:cubicBezTo>
                  <a:pt x="69987" y="952488"/>
                  <a:pt x="45760" y="942453"/>
                  <a:pt x="27898" y="924590"/>
                </a:cubicBezTo>
                <a:cubicBezTo>
                  <a:pt x="10035" y="906727"/>
                  <a:pt x="0" y="882500"/>
                  <a:pt x="0" y="857239"/>
                </a:cubicBezTo>
                <a:lnTo>
                  <a:pt x="0" y="9524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23147" tIns="123147" rIns="123147" bIns="123147" numCol="1" spcCol="1270" anchor="ctr" anchorCtr="0">
            <a:noAutofit/>
          </a:bodyPr>
          <a:lstStyle/>
          <a:p>
            <a:pPr algn="ctr" defTabSz="1111250">
              <a:lnSpc>
                <a:spcPct val="90000"/>
              </a:lnSpc>
              <a:spcBef>
                <a:spcPct val="0"/>
              </a:spcBef>
              <a:spcAft>
                <a:spcPct val="35000"/>
              </a:spcAft>
            </a:pPr>
            <a:r>
              <a:rPr lang="en-GB" sz="2800" dirty="0"/>
              <a:t>Heart disease (disorder) 56265001</a:t>
            </a:r>
          </a:p>
        </p:txBody>
      </p:sp>
      <p:sp>
        <p:nvSpPr>
          <p:cNvPr id="12" name="Freeform 11"/>
          <p:cNvSpPr/>
          <p:nvPr/>
        </p:nvSpPr>
        <p:spPr>
          <a:xfrm>
            <a:off x="4239730" y="2807154"/>
            <a:ext cx="4680008" cy="952488"/>
          </a:xfrm>
          <a:custGeom>
            <a:avLst/>
            <a:gdLst>
              <a:gd name="connsiteX0" fmla="*/ 0 w 4680008"/>
              <a:gd name="connsiteY0" fmla="*/ 95249 h 952488"/>
              <a:gd name="connsiteX1" fmla="*/ 27898 w 4680008"/>
              <a:gd name="connsiteY1" fmla="*/ 27898 h 952488"/>
              <a:gd name="connsiteX2" fmla="*/ 95249 w 4680008"/>
              <a:gd name="connsiteY2" fmla="*/ 0 h 952488"/>
              <a:gd name="connsiteX3" fmla="*/ 4584759 w 4680008"/>
              <a:gd name="connsiteY3" fmla="*/ 0 h 952488"/>
              <a:gd name="connsiteX4" fmla="*/ 4652110 w 4680008"/>
              <a:gd name="connsiteY4" fmla="*/ 27898 h 952488"/>
              <a:gd name="connsiteX5" fmla="*/ 4680008 w 4680008"/>
              <a:gd name="connsiteY5" fmla="*/ 95249 h 952488"/>
              <a:gd name="connsiteX6" fmla="*/ 4680008 w 4680008"/>
              <a:gd name="connsiteY6" fmla="*/ 857239 h 952488"/>
              <a:gd name="connsiteX7" fmla="*/ 4652110 w 4680008"/>
              <a:gd name="connsiteY7" fmla="*/ 924590 h 952488"/>
              <a:gd name="connsiteX8" fmla="*/ 4584759 w 4680008"/>
              <a:gd name="connsiteY8" fmla="*/ 952488 h 952488"/>
              <a:gd name="connsiteX9" fmla="*/ 95249 w 4680008"/>
              <a:gd name="connsiteY9" fmla="*/ 952488 h 952488"/>
              <a:gd name="connsiteX10" fmla="*/ 27898 w 4680008"/>
              <a:gd name="connsiteY10" fmla="*/ 924590 h 952488"/>
              <a:gd name="connsiteX11" fmla="*/ 0 w 4680008"/>
              <a:gd name="connsiteY11" fmla="*/ 857239 h 952488"/>
              <a:gd name="connsiteX12" fmla="*/ 0 w 4680008"/>
              <a:gd name="connsiteY12" fmla="*/ 95249 h 9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80008" h="952488">
                <a:moveTo>
                  <a:pt x="0" y="95249"/>
                </a:moveTo>
                <a:cubicBezTo>
                  <a:pt x="0" y="69987"/>
                  <a:pt x="10035" y="45760"/>
                  <a:pt x="27898" y="27898"/>
                </a:cubicBezTo>
                <a:cubicBezTo>
                  <a:pt x="45761" y="10035"/>
                  <a:pt x="69988" y="0"/>
                  <a:pt x="95249" y="0"/>
                </a:cubicBezTo>
                <a:lnTo>
                  <a:pt x="4584759" y="0"/>
                </a:lnTo>
                <a:cubicBezTo>
                  <a:pt x="4610021" y="0"/>
                  <a:pt x="4634248" y="10035"/>
                  <a:pt x="4652110" y="27898"/>
                </a:cubicBezTo>
                <a:cubicBezTo>
                  <a:pt x="4669973" y="45761"/>
                  <a:pt x="4680008" y="69988"/>
                  <a:pt x="4680008" y="95249"/>
                </a:cubicBezTo>
                <a:lnTo>
                  <a:pt x="4680008" y="857239"/>
                </a:lnTo>
                <a:cubicBezTo>
                  <a:pt x="4680008" y="882501"/>
                  <a:pt x="4669973" y="906728"/>
                  <a:pt x="4652110" y="924590"/>
                </a:cubicBezTo>
                <a:cubicBezTo>
                  <a:pt x="4634247" y="942453"/>
                  <a:pt x="4610020" y="952488"/>
                  <a:pt x="4584759" y="952488"/>
                </a:cubicBezTo>
                <a:lnTo>
                  <a:pt x="95249" y="952488"/>
                </a:lnTo>
                <a:cubicBezTo>
                  <a:pt x="69987" y="952488"/>
                  <a:pt x="45760" y="942453"/>
                  <a:pt x="27898" y="924590"/>
                </a:cubicBezTo>
                <a:cubicBezTo>
                  <a:pt x="10035" y="906727"/>
                  <a:pt x="0" y="882500"/>
                  <a:pt x="0" y="857239"/>
                </a:cubicBezTo>
                <a:lnTo>
                  <a:pt x="0" y="9524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23147" tIns="123147" rIns="123147" bIns="123147" numCol="1" spcCol="1270" anchor="ctr" anchorCtr="0">
            <a:noAutofit/>
          </a:bodyPr>
          <a:lstStyle/>
          <a:p>
            <a:pPr algn="ctr" defTabSz="1111250">
              <a:lnSpc>
                <a:spcPct val="90000"/>
              </a:lnSpc>
              <a:spcBef>
                <a:spcPct val="0"/>
              </a:spcBef>
              <a:spcAft>
                <a:spcPct val="35000"/>
              </a:spcAft>
            </a:pPr>
            <a:r>
              <a:rPr lang="en-GB" sz="2000" dirty="0"/>
              <a:t>Relationships</a:t>
            </a:r>
          </a:p>
        </p:txBody>
      </p:sp>
      <p:sp>
        <p:nvSpPr>
          <p:cNvPr id="13" name="Freeform 12"/>
          <p:cNvSpPr/>
          <p:nvPr/>
        </p:nvSpPr>
        <p:spPr>
          <a:xfrm>
            <a:off x="4167467" y="3787455"/>
            <a:ext cx="1656184" cy="2393536"/>
          </a:xfrm>
          <a:custGeom>
            <a:avLst/>
            <a:gdLst>
              <a:gd name="connsiteX0" fmla="*/ 0 w 1517512"/>
              <a:gd name="connsiteY0" fmla="*/ 95249 h 952488"/>
              <a:gd name="connsiteX1" fmla="*/ 27898 w 1517512"/>
              <a:gd name="connsiteY1" fmla="*/ 27898 h 952488"/>
              <a:gd name="connsiteX2" fmla="*/ 95249 w 1517512"/>
              <a:gd name="connsiteY2" fmla="*/ 0 h 952488"/>
              <a:gd name="connsiteX3" fmla="*/ 1422263 w 1517512"/>
              <a:gd name="connsiteY3" fmla="*/ 0 h 952488"/>
              <a:gd name="connsiteX4" fmla="*/ 1489614 w 1517512"/>
              <a:gd name="connsiteY4" fmla="*/ 27898 h 952488"/>
              <a:gd name="connsiteX5" fmla="*/ 1517512 w 1517512"/>
              <a:gd name="connsiteY5" fmla="*/ 95249 h 952488"/>
              <a:gd name="connsiteX6" fmla="*/ 1517512 w 1517512"/>
              <a:gd name="connsiteY6" fmla="*/ 857239 h 952488"/>
              <a:gd name="connsiteX7" fmla="*/ 1489614 w 1517512"/>
              <a:gd name="connsiteY7" fmla="*/ 924590 h 952488"/>
              <a:gd name="connsiteX8" fmla="*/ 1422263 w 1517512"/>
              <a:gd name="connsiteY8" fmla="*/ 952488 h 952488"/>
              <a:gd name="connsiteX9" fmla="*/ 95249 w 1517512"/>
              <a:gd name="connsiteY9" fmla="*/ 952488 h 952488"/>
              <a:gd name="connsiteX10" fmla="*/ 27898 w 1517512"/>
              <a:gd name="connsiteY10" fmla="*/ 924590 h 952488"/>
              <a:gd name="connsiteX11" fmla="*/ 0 w 1517512"/>
              <a:gd name="connsiteY11" fmla="*/ 857239 h 952488"/>
              <a:gd name="connsiteX12" fmla="*/ 0 w 1517512"/>
              <a:gd name="connsiteY12" fmla="*/ 95249 h 9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7512" h="952488">
                <a:moveTo>
                  <a:pt x="0" y="95249"/>
                </a:moveTo>
                <a:cubicBezTo>
                  <a:pt x="0" y="69987"/>
                  <a:pt x="10035" y="45760"/>
                  <a:pt x="27898" y="27898"/>
                </a:cubicBezTo>
                <a:cubicBezTo>
                  <a:pt x="45761" y="10035"/>
                  <a:pt x="69988" y="0"/>
                  <a:pt x="95249" y="0"/>
                </a:cubicBezTo>
                <a:lnTo>
                  <a:pt x="1422263" y="0"/>
                </a:lnTo>
                <a:cubicBezTo>
                  <a:pt x="1447525" y="0"/>
                  <a:pt x="1471752" y="10035"/>
                  <a:pt x="1489614" y="27898"/>
                </a:cubicBezTo>
                <a:cubicBezTo>
                  <a:pt x="1507477" y="45761"/>
                  <a:pt x="1517512" y="69988"/>
                  <a:pt x="1517512" y="95249"/>
                </a:cubicBezTo>
                <a:lnTo>
                  <a:pt x="1517512" y="857239"/>
                </a:lnTo>
                <a:cubicBezTo>
                  <a:pt x="1517512" y="882501"/>
                  <a:pt x="1507477" y="906728"/>
                  <a:pt x="1489614" y="924590"/>
                </a:cubicBezTo>
                <a:cubicBezTo>
                  <a:pt x="1471751" y="942453"/>
                  <a:pt x="1447524" y="952488"/>
                  <a:pt x="1422263" y="952488"/>
                </a:cubicBezTo>
                <a:lnTo>
                  <a:pt x="95249" y="952488"/>
                </a:lnTo>
                <a:cubicBezTo>
                  <a:pt x="69987" y="952488"/>
                  <a:pt x="45760" y="942453"/>
                  <a:pt x="27898" y="924590"/>
                </a:cubicBezTo>
                <a:cubicBezTo>
                  <a:pt x="10035" y="906727"/>
                  <a:pt x="0" y="882500"/>
                  <a:pt x="0" y="857239"/>
                </a:cubicBezTo>
                <a:lnTo>
                  <a:pt x="0" y="9524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111717" tIns="111717" rIns="111717" bIns="111717" numCol="1" spcCol="1270" anchor="ctr" anchorCtr="0">
            <a:noAutofit/>
          </a:bodyPr>
          <a:lstStyle/>
          <a:p>
            <a:pPr algn="ctr" defTabSz="977900">
              <a:lnSpc>
                <a:spcPct val="90000"/>
              </a:lnSpc>
              <a:spcBef>
                <a:spcPct val="0"/>
              </a:spcBef>
              <a:spcAft>
                <a:spcPct val="35000"/>
              </a:spcAft>
            </a:pPr>
            <a:r>
              <a:rPr lang="en-GB" sz="1700" dirty="0">
                <a:solidFill>
                  <a:schemeClr val="tx1"/>
                </a:solidFill>
              </a:rPr>
              <a:t>Is a cardiac finding</a:t>
            </a:r>
          </a:p>
          <a:p>
            <a:pPr algn="ctr" defTabSz="977900">
              <a:lnSpc>
                <a:spcPct val="90000"/>
              </a:lnSpc>
              <a:spcAft>
                <a:spcPct val="35000"/>
              </a:spcAft>
            </a:pPr>
            <a:r>
              <a:rPr lang="en-GB" sz="1700" dirty="0">
                <a:solidFill>
                  <a:schemeClr val="tx1"/>
                </a:solidFill>
              </a:rPr>
              <a:t>Is a disorder of mediastinum</a:t>
            </a:r>
          </a:p>
          <a:p>
            <a:pPr algn="ctr" defTabSz="977900">
              <a:lnSpc>
                <a:spcPct val="90000"/>
              </a:lnSpc>
              <a:spcAft>
                <a:spcPct val="35000"/>
              </a:spcAft>
            </a:pPr>
            <a:r>
              <a:rPr lang="en-GB" sz="1700" dirty="0">
                <a:solidFill>
                  <a:schemeClr val="tx1"/>
                </a:solidFill>
              </a:rPr>
              <a:t>Is a disorder of cardiovascular system</a:t>
            </a:r>
          </a:p>
        </p:txBody>
      </p:sp>
      <p:sp>
        <p:nvSpPr>
          <p:cNvPr id="14" name="Freeform 13"/>
          <p:cNvSpPr/>
          <p:nvPr/>
        </p:nvSpPr>
        <p:spPr>
          <a:xfrm>
            <a:off x="5964997" y="3859464"/>
            <a:ext cx="1442831" cy="1224135"/>
          </a:xfrm>
          <a:custGeom>
            <a:avLst/>
            <a:gdLst>
              <a:gd name="connsiteX0" fmla="*/ 0 w 1517512"/>
              <a:gd name="connsiteY0" fmla="*/ 95249 h 952488"/>
              <a:gd name="connsiteX1" fmla="*/ 27898 w 1517512"/>
              <a:gd name="connsiteY1" fmla="*/ 27898 h 952488"/>
              <a:gd name="connsiteX2" fmla="*/ 95249 w 1517512"/>
              <a:gd name="connsiteY2" fmla="*/ 0 h 952488"/>
              <a:gd name="connsiteX3" fmla="*/ 1422263 w 1517512"/>
              <a:gd name="connsiteY3" fmla="*/ 0 h 952488"/>
              <a:gd name="connsiteX4" fmla="*/ 1489614 w 1517512"/>
              <a:gd name="connsiteY4" fmla="*/ 27898 h 952488"/>
              <a:gd name="connsiteX5" fmla="*/ 1517512 w 1517512"/>
              <a:gd name="connsiteY5" fmla="*/ 95249 h 952488"/>
              <a:gd name="connsiteX6" fmla="*/ 1517512 w 1517512"/>
              <a:gd name="connsiteY6" fmla="*/ 857239 h 952488"/>
              <a:gd name="connsiteX7" fmla="*/ 1489614 w 1517512"/>
              <a:gd name="connsiteY7" fmla="*/ 924590 h 952488"/>
              <a:gd name="connsiteX8" fmla="*/ 1422263 w 1517512"/>
              <a:gd name="connsiteY8" fmla="*/ 952488 h 952488"/>
              <a:gd name="connsiteX9" fmla="*/ 95249 w 1517512"/>
              <a:gd name="connsiteY9" fmla="*/ 952488 h 952488"/>
              <a:gd name="connsiteX10" fmla="*/ 27898 w 1517512"/>
              <a:gd name="connsiteY10" fmla="*/ 924590 h 952488"/>
              <a:gd name="connsiteX11" fmla="*/ 0 w 1517512"/>
              <a:gd name="connsiteY11" fmla="*/ 857239 h 952488"/>
              <a:gd name="connsiteX12" fmla="*/ 0 w 1517512"/>
              <a:gd name="connsiteY12" fmla="*/ 95249 h 9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7512" h="952488">
                <a:moveTo>
                  <a:pt x="0" y="95249"/>
                </a:moveTo>
                <a:cubicBezTo>
                  <a:pt x="0" y="69987"/>
                  <a:pt x="10035" y="45760"/>
                  <a:pt x="27898" y="27898"/>
                </a:cubicBezTo>
                <a:cubicBezTo>
                  <a:pt x="45761" y="10035"/>
                  <a:pt x="69988" y="0"/>
                  <a:pt x="95249" y="0"/>
                </a:cubicBezTo>
                <a:lnTo>
                  <a:pt x="1422263" y="0"/>
                </a:lnTo>
                <a:cubicBezTo>
                  <a:pt x="1447525" y="0"/>
                  <a:pt x="1471752" y="10035"/>
                  <a:pt x="1489614" y="27898"/>
                </a:cubicBezTo>
                <a:cubicBezTo>
                  <a:pt x="1507477" y="45761"/>
                  <a:pt x="1517512" y="69988"/>
                  <a:pt x="1517512" y="95249"/>
                </a:cubicBezTo>
                <a:lnTo>
                  <a:pt x="1517512" y="857239"/>
                </a:lnTo>
                <a:cubicBezTo>
                  <a:pt x="1517512" y="882501"/>
                  <a:pt x="1507477" y="906728"/>
                  <a:pt x="1489614" y="924590"/>
                </a:cubicBezTo>
                <a:cubicBezTo>
                  <a:pt x="1471751" y="942453"/>
                  <a:pt x="1447524" y="952488"/>
                  <a:pt x="1422263" y="952488"/>
                </a:cubicBezTo>
                <a:lnTo>
                  <a:pt x="95249" y="952488"/>
                </a:lnTo>
                <a:cubicBezTo>
                  <a:pt x="69987" y="952488"/>
                  <a:pt x="45760" y="942453"/>
                  <a:pt x="27898" y="924590"/>
                </a:cubicBezTo>
                <a:cubicBezTo>
                  <a:pt x="10035" y="906727"/>
                  <a:pt x="0" y="882500"/>
                  <a:pt x="0" y="857239"/>
                </a:cubicBezTo>
                <a:lnTo>
                  <a:pt x="0" y="9524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111717" tIns="111717" rIns="111717" bIns="111717" numCol="1" spcCol="1270" anchor="ctr" anchorCtr="0">
            <a:noAutofit/>
          </a:bodyPr>
          <a:lstStyle/>
          <a:p>
            <a:pPr algn="ctr" defTabSz="977900">
              <a:lnSpc>
                <a:spcPct val="90000"/>
              </a:lnSpc>
              <a:spcBef>
                <a:spcPct val="0"/>
              </a:spcBef>
              <a:spcAft>
                <a:spcPct val="35000"/>
              </a:spcAft>
            </a:pPr>
            <a:r>
              <a:rPr lang="en-GB" sz="1700" dirty="0">
                <a:solidFill>
                  <a:schemeClr val="tx1"/>
                </a:solidFill>
              </a:rPr>
              <a:t>Finding site heart structure</a:t>
            </a:r>
          </a:p>
        </p:txBody>
      </p:sp>
      <p:sp>
        <p:nvSpPr>
          <p:cNvPr id="15" name="Freeform 14"/>
          <p:cNvSpPr/>
          <p:nvPr/>
        </p:nvSpPr>
        <p:spPr>
          <a:xfrm>
            <a:off x="7476907" y="3859465"/>
            <a:ext cx="1442831" cy="1224135"/>
          </a:xfrm>
          <a:custGeom>
            <a:avLst/>
            <a:gdLst>
              <a:gd name="connsiteX0" fmla="*/ 0 w 1517512"/>
              <a:gd name="connsiteY0" fmla="*/ 95249 h 952488"/>
              <a:gd name="connsiteX1" fmla="*/ 27898 w 1517512"/>
              <a:gd name="connsiteY1" fmla="*/ 27898 h 952488"/>
              <a:gd name="connsiteX2" fmla="*/ 95249 w 1517512"/>
              <a:gd name="connsiteY2" fmla="*/ 0 h 952488"/>
              <a:gd name="connsiteX3" fmla="*/ 1422263 w 1517512"/>
              <a:gd name="connsiteY3" fmla="*/ 0 h 952488"/>
              <a:gd name="connsiteX4" fmla="*/ 1489614 w 1517512"/>
              <a:gd name="connsiteY4" fmla="*/ 27898 h 952488"/>
              <a:gd name="connsiteX5" fmla="*/ 1517512 w 1517512"/>
              <a:gd name="connsiteY5" fmla="*/ 95249 h 952488"/>
              <a:gd name="connsiteX6" fmla="*/ 1517512 w 1517512"/>
              <a:gd name="connsiteY6" fmla="*/ 857239 h 952488"/>
              <a:gd name="connsiteX7" fmla="*/ 1489614 w 1517512"/>
              <a:gd name="connsiteY7" fmla="*/ 924590 h 952488"/>
              <a:gd name="connsiteX8" fmla="*/ 1422263 w 1517512"/>
              <a:gd name="connsiteY8" fmla="*/ 952488 h 952488"/>
              <a:gd name="connsiteX9" fmla="*/ 95249 w 1517512"/>
              <a:gd name="connsiteY9" fmla="*/ 952488 h 952488"/>
              <a:gd name="connsiteX10" fmla="*/ 27898 w 1517512"/>
              <a:gd name="connsiteY10" fmla="*/ 924590 h 952488"/>
              <a:gd name="connsiteX11" fmla="*/ 0 w 1517512"/>
              <a:gd name="connsiteY11" fmla="*/ 857239 h 952488"/>
              <a:gd name="connsiteX12" fmla="*/ 0 w 1517512"/>
              <a:gd name="connsiteY12" fmla="*/ 95249 h 9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7512" h="952488">
                <a:moveTo>
                  <a:pt x="0" y="95249"/>
                </a:moveTo>
                <a:cubicBezTo>
                  <a:pt x="0" y="69987"/>
                  <a:pt x="10035" y="45760"/>
                  <a:pt x="27898" y="27898"/>
                </a:cubicBezTo>
                <a:cubicBezTo>
                  <a:pt x="45761" y="10035"/>
                  <a:pt x="69988" y="0"/>
                  <a:pt x="95249" y="0"/>
                </a:cubicBezTo>
                <a:lnTo>
                  <a:pt x="1422263" y="0"/>
                </a:lnTo>
                <a:cubicBezTo>
                  <a:pt x="1447525" y="0"/>
                  <a:pt x="1471752" y="10035"/>
                  <a:pt x="1489614" y="27898"/>
                </a:cubicBezTo>
                <a:cubicBezTo>
                  <a:pt x="1507477" y="45761"/>
                  <a:pt x="1517512" y="69988"/>
                  <a:pt x="1517512" y="95249"/>
                </a:cubicBezTo>
                <a:lnTo>
                  <a:pt x="1517512" y="857239"/>
                </a:lnTo>
                <a:cubicBezTo>
                  <a:pt x="1517512" y="882501"/>
                  <a:pt x="1507477" y="906728"/>
                  <a:pt x="1489614" y="924590"/>
                </a:cubicBezTo>
                <a:cubicBezTo>
                  <a:pt x="1471751" y="942453"/>
                  <a:pt x="1447524" y="952488"/>
                  <a:pt x="1422263" y="952488"/>
                </a:cubicBezTo>
                <a:lnTo>
                  <a:pt x="95249" y="952488"/>
                </a:lnTo>
                <a:cubicBezTo>
                  <a:pt x="69987" y="952488"/>
                  <a:pt x="45760" y="942453"/>
                  <a:pt x="27898" y="924590"/>
                </a:cubicBezTo>
                <a:cubicBezTo>
                  <a:pt x="10035" y="906727"/>
                  <a:pt x="0" y="882500"/>
                  <a:pt x="0" y="857239"/>
                </a:cubicBezTo>
                <a:lnTo>
                  <a:pt x="0" y="9524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111717" tIns="111717" rIns="111717" bIns="111717" numCol="1" spcCol="1270" anchor="ctr" anchorCtr="0">
            <a:noAutofit/>
          </a:bodyPr>
          <a:lstStyle/>
          <a:p>
            <a:pPr algn="ctr" defTabSz="977900">
              <a:lnSpc>
                <a:spcPct val="90000"/>
              </a:lnSpc>
              <a:spcBef>
                <a:spcPct val="0"/>
              </a:spcBef>
              <a:spcAft>
                <a:spcPct val="35000"/>
              </a:spcAft>
            </a:pPr>
            <a:r>
              <a:rPr lang="en-GB" sz="1700" b="1" dirty="0">
                <a:solidFill>
                  <a:schemeClr val="tx1"/>
                </a:solidFill>
              </a:rPr>
              <a:t>Severity</a:t>
            </a:r>
          </a:p>
          <a:p>
            <a:pPr algn="ctr" defTabSz="977900">
              <a:lnSpc>
                <a:spcPct val="90000"/>
              </a:lnSpc>
              <a:spcBef>
                <a:spcPct val="0"/>
              </a:spcBef>
              <a:spcAft>
                <a:spcPct val="35000"/>
              </a:spcAft>
            </a:pPr>
            <a:r>
              <a:rPr lang="en-GB" sz="1700" b="1" dirty="0" err="1">
                <a:solidFill>
                  <a:schemeClr val="tx1"/>
                </a:solidFill>
              </a:rPr>
              <a:t>Episodicity</a:t>
            </a:r>
            <a:endParaRPr lang="en-GB" sz="1700" b="1" dirty="0">
              <a:solidFill>
                <a:schemeClr val="tx1"/>
              </a:solidFill>
            </a:endParaRPr>
          </a:p>
          <a:p>
            <a:pPr algn="ctr" defTabSz="977900">
              <a:lnSpc>
                <a:spcPct val="90000"/>
              </a:lnSpc>
              <a:spcBef>
                <a:spcPct val="0"/>
              </a:spcBef>
              <a:spcAft>
                <a:spcPct val="35000"/>
              </a:spcAft>
            </a:pPr>
            <a:r>
              <a:rPr lang="en-GB" sz="1700" b="1" dirty="0">
                <a:solidFill>
                  <a:schemeClr val="tx1"/>
                </a:solidFill>
              </a:rPr>
              <a:t>Courses</a:t>
            </a:r>
          </a:p>
        </p:txBody>
      </p:sp>
      <p:sp>
        <p:nvSpPr>
          <p:cNvPr id="6" name="TextBox 5"/>
          <p:cNvSpPr txBox="1"/>
          <p:nvPr/>
        </p:nvSpPr>
        <p:spPr>
          <a:xfrm>
            <a:off x="855099" y="1771232"/>
            <a:ext cx="3384376" cy="2031325"/>
          </a:xfrm>
          <a:prstGeom prst="rect">
            <a:avLst/>
          </a:prstGeom>
          <a:solidFill>
            <a:schemeClr val="tx2">
              <a:lumMod val="20000"/>
              <a:lumOff val="80000"/>
            </a:schemeClr>
          </a:solidFill>
          <a:ln w="25400">
            <a:solidFill>
              <a:schemeClr val="accent1"/>
            </a:solidFill>
          </a:ln>
        </p:spPr>
        <p:txBody>
          <a:bodyPr wrap="square" rtlCol="0">
            <a:spAutoFit/>
          </a:bodyPr>
          <a:lstStyle/>
          <a:p>
            <a:r>
              <a:rPr lang="en-GB" dirty="0">
                <a:solidFill>
                  <a:srgbClr val="FF3300"/>
                </a:solidFill>
                <a:latin typeface="Arial" pitchFamily="34" charset="0"/>
                <a:cs typeface="Arial" pitchFamily="34" charset="0"/>
              </a:rPr>
              <a:t>Preferred Term</a:t>
            </a:r>
            <a:r>
              <a:rPr lang="en-GB" dirty="0"/>
              <a:t>: </a:t>
            </a:r>
            <a:r>
              <a:rPr lang="en-GB" dirty="0">
                <a:latin typeface="Arial" pitchFamily="34" charset="0"/>
                <a:cs typeface="Arial" pitchFamily="34" charset="0"/>
              </a:rPr>
              <a:t>Heart Disease</a:t>
            </a:r>
          </a:p>
          <a:p>
            <a:r>
              <a:rPr lang="en-GB" dirty="0">
                <a:solidFill>
                  <a:schemeClr val="folHlink"/>
                </a:solidFill>
                <a:latin typeface="Arial" pitchFamily="34" charset="0"/>
                <a:cs typeface="Arial" pitchFamily="34" charset="0"/>
              </a:rPr>
              <a:t>Synonym</a:t>
            </a:r>
            <a:r>
              <a:rPr lang="en-GB" dirty="0"/>
              <a:t>:  </a:t>
            </a:r>
            <a:r>
              <a:rPr lang="en-GB" dirty="0" err="1"/>
              <a:t>Cardiopathy</a:t>
            </a:r>
            <a:endParaRPr lang="en-GB" dirty="0"/>
          </a:p>
          <a:p>
            <a:r>
              <a:rPr lang="en-GB" dirty="0">
                <a:solidFill>
                  <a:schemeClr val="folHlink"/>
                </a:solidFill>
                <a:latin typeface="Arial" pitchFamily="34" charset="0"/>
                <a:cs typeface="Arial" pitchFamily="34" charset="0"/>
              </a:rPr>
              <a:t>Synonym</a:t>
            </a:r>
            <a:r>
              <a:rPr lang="en-GB" dirty="0"/>
              <a:t>: Disorder of Heart</a:t>
            </a:r>
          </a:p>
          <a:p>
            <a:r>
              <a:rPr lang="en-GB" dirty="0">
                <a:solidFill>
                  <a:schemeClr val="folHlink"/>
                </a:solidFill>
                <a:latin typeface="Arial" pitchFamily="34" charset="0"/>
                <a:cs typeface="Arial" pitchFamily="34" charset="0"/>
              </a:rPr>
              <a:t>Synonym</a:t>
            </a:r>
            <a:r>
              <a:rPr lang="en-GB" dirty="0"/>
              <a:t>: </a:t>
            </a:r>
            <a:r>
              <a:rPr lang="en-GB" dirty="0" err="1"/>
              <a:t>Morbus</a:t>
            </a:r>
            <a:r>
              <a:rPr lang="en-GB" dirty="0"/>
              <a:t> </a:t>
            </a:r>
            <a:r>
              <a:rPr lang="en-GB" dirty="0" err="1"/>
              <a:t>Cordis</a:t>
            </a:r>
            <a:endParaRPr lang="en-GB" dirty="0"/>
          </a:p>
          <a:p>
            <a:r>
              <a:rPr lang="en-GB" dirty="0">
                <a:solidFill>
                  <a:schemeClr val="folHlink"/>
                </a:solidFill>
                <a:latin typeface="Arial" pitchFamily="34" charset="0"/>
                <a:cs typeface="Arial" pitchFamily="34" charset="0"/>
              </a:rPr>
              <a:t>Synonym</a:t>
            </a:r>
            <a:r>
              <a:rPr lang="en-GB" dirty="0"/>
              <a:t>: Cardiac Disorder</a:t>
            </a:r>
          </a:p>
          <a:p>
            <a:r>
              <a:rPr lang="en-GB" dirty="0">
                <a:solidFill>
                  <a:schemeClr val="folHlink"/>
                </a:solidFill>
                <a:latin typeface="Arial" pitchFamily="34" charset="0"/>
                <a:cs typeface="Arial" pitchFamily="34" charset="0"/>
              </a:rPr>
              <a:t>Synonym: </a:t>
            </a:r>
            <a:r>
              <a:rPr lang="en-GB" dirty="0"/>
              <a:t>Cardiac Diseases</a:t>
            </a:r>
          </a:p>
          <a:p>
            <a:r>
              <a:rPr lang="en-GB" dirty="0">
                <a:solidFill>
                  <a:schemeClr val="folHlink"/>
                </a:solidFill>
                <a:latin typeface="Arial" pitchFamily="34" charset="0"/>
                <a:cs typeface="Arial" pitchFamily="34" charset="0"/>
              </a:rPr>
              <a:t>Synonym: </a:t>
            </a:r>
            <a:r>
              <a:rPr lang="en-GB" dirty="0"/>
              <a:t>Heart Diseases</a:t>
            </a:r>
          </a:p>
        </p:txBody>
      </p:sp>
      <p:sp>
        <p:nvSpPr>
          <p:cNvPr id="9" name="Right Arrow 8"/>
          <p:cNvSpPr/>
          <p:nvPr/>
        </p:nvSpPr>
        <p:spPr>
          <a:xfrm rot="10800000">
            <a:off x="3591403" y="2059263"/>
            <a:ext cx="1008112" cy="432048"/>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5"/>
          <p:cNvSpPr>
            <a:spLocks noGrp="1"/>
          </p:cNvSpPr>
          <p:nvPr>
            <p:ph type="title"/>
          </p:nvPr>
        </p:nvSpPr>
        <p:spPr>
          <a:xfrm>
            <a:off x="0" y="86292"/>
            <a:ext cx="10515600" cy="763886"/>
          </a:xfrm>
        </p:spPr>
        <p:txBody>
          <a:bodyPr/>
          <a:lstStyle/>
          <a:p>
            <a:r>
              <a:rPr lang="en-GB" dirty="0"/>
              <a:t>A Concept in SNOMED CT </a:t>
            </a:r>
          </a:p>
        </p:txBody>
      </p:sp>
      <p:sp>
        <p:nvSpPr>
          <p:cNvPr id="2" name="TextBox 1">
            <a:extLst>
              <a:ext uri="{FF2B5EF4-FFF2-40B4-BE49-F238E27FC236}">
                <a16:creationId xmlns:a16="http://schemas.microsoft.com/office/drawing/2014/main" id="{89343A8A-4E63-4CBA-99C6-4F3C9A13D6F8}"/>
              </a:ext>
            </a:extLst>
          </p:cNvPr>
          <p:cNvSpPr txBox="1"/>
          <p:nvPr/>
        </p:nvSpPr>
        <p:spPr>
          <a:xfrm>
            <a:off x="9431823" y="201571"/>
            <a:ext cx="2328421" cy="3139321"/>
          </a:xfrm>
          <a:prstGeom prst="rect">
            <a:avLst/>
          </a:prstGeom>
          <a:noFill/>
        </p:spPr>
        <p:txBody>
          <a:bodyPr wrap="square" rtlCol="0">
            <a:spAutoFit/>
          </a:bodyPr>
          <a:lstStyle/>
          <a:p>
            <a:r>
              <a:rPr lang="en-US" b="1" dirty="0"/>
              <a:t>Example:</a:t>
            </a:r>
            <a:r>
              <a:rPr lang="en-US" dirty="0"/>
              <a:t> It might be possible to qualify a disorder such as </a:t>
            </a:r>
            <a:r>
              <a:rPr lang="en-US" dirty="0">
                <a:hlinkClick r:id="rId3" tooltip="53084003 | bacterial pneumonia |"/>
              </a:rPr>
              <a:t>53084003 |bacterial pneumonia|</a:t>
            </a:r>
            <a:r>
              <a:rPr lang="en-US" dirty="0"/>
              <a:t> according to its clinical course ( </a:t>
            </a:r>
            <a:r>
              <a:rPr lang="en-US" dirty="0">
                <a:hlinkClick r:id="rId4" tooltip="53737009 | acute |"/>
              </a:rPr>
              <a:t>53737009 |acute|</a:t>
            </a:r>
            <a:r>
              <a:rPr lang="en-US" dirty="0"/>
              <a:t> or </a:t>
            </a:r>
            <a:r>
              <a:rPr lang="en-US" dirty="0">
                <a:hlinkClick r:id="rId5" tooltip="90734009 | chronic |"/>
              </a:rPr>
              <a:t>90734009 |chronic|</a:t>
            </a:r>
            <a:r>
              <a:rPr lang="en-US" dirty="0"/>
              <a:t>) or severity ("mild," "moderate" or </a:t>
            </a:r>
            <a:r>
              <a:rPr lang="en-US" dirty="0">
                <a:hlinkClick r:id="rId6" tooltip="24484000 | severe |"/>
              </a:rPr>
              <a:t>24484000 |severe|</a:t>
            </a:r>
            <a:r>
              <a:rPr lang="en-US" dirty="0"/>
              <a:t>).</a:t>
            </a:r>
          </a:p>
        </p:txBody>
      </p:sp>
      <p:pic>
        <p:nvPicPr>
          <p:cNvPr id="3" name="Picture 2">
            <a:extLst>
              <a:ext uri="{FF2B5EF4-FFF2-40B4-BE49-F238E27FC236}">
                <a16:creationId xmlns:a16="http://schemas.microsoft.com/office/drawing/2014/main" id="{7AE742EF-85A9-4C2A-8052-7444DC5323AD}"/>
              </a:ext>
            </a:extLst>
          </p:cNvPr>
          <p:cNvPicPr>
            <a:picLocks noChangeAspect="1"/>
          </p:cNvPicPr>
          <p:nvPr/>
        </p:nvPicPr>
        <p:blipFill>
          <a:blip r:embed="rId7"/>
          <a:stretch>
            <a:fillRect/>
          </a:stretch>
        </p:blipFill>
        <p:spPr>
          <a:xfrm>
            <a:off x="9343623" y="3766507"/>
            <a:ext cx="2720665" cy="2409843"/>
          </a:xfrm>
          <a:prstGeom prst="rect">
            <a:avLst/>
          </a:prstGeom>
        </p:spPr>
      </p:pic>
    </p:spTree>
    <p:extLst>
      <p:ext uri="{BB962C8B-B14F-4D97-AF65-F5344CB8AC3E}">
        <p14:creationId xmlns:p14="http://schemas.microsoft.com/office/powerpoint/2010/main" val="34977149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863752" y="6214764"/>
            <a:ext cx="3384376" cy="369332"/>
          </a:xfrm>
          <a:prstGeom prst="rect">
            <a:avLst/>
          </a:prstGeom>
          <a:noFill/>
          <a:ln w="15875">
            <a:solidFill>
              <a:schemeClr val="tx1"/>
            </a:solidFill>
            <a:miter lim="800000"/>
            <a:headEnd/>
            <a:tailEnd/>
          </a:ln>
        </p:spPr>
        <p:txBody>
          <a:bodyPr wrap="square">
            <a:spAutoFit/>
          </a:bodyPr>
          <a:lstStyle/>
          <a:p>
            <a:pPr algn="ctr"/>
            <a:r>
              <a:rPr lang="en-GB" dirty="0"/>
              <a:t>Bacterial pneumonia</a:t>
            </a:r>
          </a:p>
        </p:txBody>
      </p:sp>
      <p:sp>
        <p:nvSpPr>
          <p:cNvPr id="3" name="Text Box 2"/>
          <p:cNvSpPr txBox="1">
            <a:spLocks noChangeArrowheads="1"/>
          </p:cNvSpPr>
          <p:nvPr/>
        </p:nvSpPr>
        <p:spPr bwMode="auto">
          <a:xfrm>
            <a:off x="1991544" y="5589240"/>
            <a:ext cx="2448272" cy="369332"/>
          </a:xfrm>
          <a:prstGeom prst="rect">
            <a:avLst/>
          </a:prstGeom>
          <a:noFill/>
          <a:ln w="15875">
            <a:solidFill>
              <a:schemeClr val="tx1"/>
            </a:solidFill>
            <a:miter lim="800000"/>
            <a:headEnd/>
            <a:tailEnd/>
          </a:ln>
        </p:spPr>
        <p:txBody>
          <a:bodyPr wrap="square">
            <a:spAutoFit/>
          </a:bodyPr>
          <a:lstStyle/>
          <a:p>
            <a:pPr algn="ctr"/>
            <a:r>
              <a:rPr lang="en-GB" dirty="0"/>
              <a:t>Infective pneumonia</a:t>
            </a:r>
          </a:p>
        </p:txBody>
      </p:sp>
      <p:sp>
        <p:nvSpPr>
          <p:cNvPr id="4" name="Text Box 2"/>
          <p:cNvSpPr txBox="1">
            <a:spLocks noChangeArrowheads="1"/>
          </p:cNvSpPr>
          <p:nvPr/>
        </p:nvSpPr>
        <p:spPr bwMode="auto">
          <a:xfrm>
            <a:off x="6312024" y="5589240"/>
            <a:ext cx="3816424" cy="369332"/>
          </a:xfrm>
          <a:prstGeom prst="rect">
            <a:avLst/>
          </a:prstGeom>
          <a:noFill/>
          <a:ln w="15875">
            <a:solidFill>
              <a:schemeClr val="tx1"/>
            </a:solidFill>
            <a:miter lim="800000"/>
            <a:headEnd/>
            <a:tailEnd/>
          </a:ln>
        </p:spPr>
        <p:txBody>
          <a:bodyPr wrap="square">
            <a:spAutoFit/>
          </a:bodyPr>
          <a:lstStyle/>
          <a:p>
            <a:pPr algn="ctr"/>
            <a:r>
              <a:rPr lang="en-GB" dirty="0"/>
              <a:t>Bacterial lower respiratory infection</a:t>
            </a:r>
          </a:p>
        </p:txBody>
      </p:sp>
      <p:sp>
        <p:nvSpPr>
          <p:cNvPr id="5" name="Text Box 2"/>
          <p:cNvSpPr txBox="1">
            <a:spLocks noChangeArrowheads="1"/>
          </p:cNvSpPr>
          <p:nvPr/>
        </p:nvSpPr>
        <p:spPr bwMode="auto">
          <a:xfrm>
            <a:off x="2063552" y="4797152"/>
            <a:ext cx="1584176" cy="369332"/>
          </a:xfrm>
          <a:prstGeom prst="rect">
            <a:avLst/>
          </a:prstGeom>
          <a:noFill/>
          <a:ln w="15875">
            <a:solidFill>
              <a:schemeClr val="tx1"/>
            </a:solidFill>
            <a:miter lim="800000"/>
            <a:headEnd/>
            <a:tailEnd/>
          </a:ln>
        </p:spPr>
        <p:txBody>
          <a:bodyPr wrap="square">
            <a:spAutoFit/>
          </a:bodyPr>
          <a:lstStyle/>
          <a:p>
            <a:pPr algn="ctr"/>
            <a:r>
              <a:rPr lang="en-GB" dirty="0"/>
              <a:t>Pneumonia</a:t>
            </a:r>
          </a:p>
        </p:txBody>
      </p:sp>
      <p:sp>
        <p:nvSpPr>
          <p:cNvPr id="6" name="Text Box 2"/>
          <p:cNvSpPr txBox="1">
            <a:spLocks noChangeArrowheads="1"/>
          </p:cNvSpPr>
          <p:nvPr/>
        </p:nvSpPr>
        <p:spPr bwMode="auto">
          <a:xfrm>
            <a:off x="3791744" y="4797152"/>
            <a:ext cx="2808312" cy="369332"/>
          </a:xfrm>
          <a:prstGeom prst="rect">
            <a:avLst/>
          </a:prstGeom>
          <a:noFill/>
          <a:ln w="15875">
            <a:solidFill>
              <a:schemeClr val="tx1"/>
            </a:solidFill>
            <a:miter lim="800000"/>
            <a:headEnd/>
            <a:tailEnd/>
          </a:ln>
        </p:spPr>
        <p:txBody>
          <a:bodyPr wrap="square">
            <a:spAutoFit/>
          </a:bodyPr>
          <a:lstStyle/>
          <a:p>
            <a:pPr algn="ctr"/>
            <a:r>
              <a:rPr lang="en-GB" dirty="0"/>
              <a:t>Infectious disease of lung</a:t>
            </a:r>
          </a:p>
        </p:txBody>
      </p:sp>
      <p:cxnSp>
        <p:nvCxnSpPr>
          <p:cNvPr id="7" name="Straight Arrow Connector 6"/>
          <p:cNvCxnSpPr/>
          <p:nvPr/>
        </p:nvCxnSpPr>
        <p:spPr>
          <a:xfrm rot="16200000" flipV="1">
            <a:off x="4037379" y="4696203"/>
            <a:ext cx="265484" cy="27716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0"/>
            <a:endCxn id="5" idx="2"/>
          </p:cNvCxnSpPr>
          <p:nvPr/>
        </p:nvCxnSpPr>
        <p:spPr>
          <a:xfrm rot="16200000" flipV="1">
            <a:off x="2824282" y="5197842"/>
            <a:ext cx="422756" cy="3600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 idx="0"/>
            <a:endCxn id="6" idx="2"/>
          </p:cNvCxnSpPr>
          <p:nvPr/>
        </p:nvCxnSpPr>
        <p:spPr>
          <a:xfrm rot="5400000" flipH="1" flipV="1">
            <a:off x="3994412" y="4387752"/>
            <a:ext cx="422756" cy="19802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2"/>
          <p:cNvSpPr txBox="1">
            <a:spLocks noChangeArrowheads="1"/>
          </p:cNvSpPr>
          <p:nvPr/>
        </p:nvSpPr>
        <p:spPr bwMode="auto">
          <a:xfrm>
            <a:off x="5015880" y="44624"/>
            <a:ext cx="1296144" cy="369332"/>
          </a:xfrm>
          <a:prstGeom prst="rect">
            <a:avLst/>
          </a:prstGeom>
          <a:noFill/>
          <a:ln w="15875">
            <a:solidFill>
              <a:schemeClr val="tx1"/>
            </a:solidFill>
            <a:miter lim="800000"/>
            <a:headEnd/>
            <a:tailEnd/>
          </a:ln>
        </p:spPr>
        <p:txBody>
          <a:bodyPr wrap="square">
            <a:spAutoFit/>
          </a:bodyPr>
          <a:lstStyle/>
          <a:p>
            <a:pPr algn="ctr"/>
            <a:r>
              <a:rPr lang="en-GB" dirty="0"/>
              <a:t>Disease</a:t>
            </a:r>
          </a:p>
        </p:txBody>
      </p:sp>
      <p:cxnSp>
        <p:nvCxnSpPr>
          <p:cNvPr id="13" name="Straight Arrow Connector 12"/>
          <p:cNvCxnSpPr>
            <a:stCxn id="2" idx="0"/>
            <a:endCxn id="4" idx="2"/>
          </p:cNvCxnSpPr>
          <p:nvPr/>
        </p:nvCxnSpPr>
        <p:spPr>
          <a:xfrm rot="5400000" flipH="1" flipV="1">
            <a:off x="6759992" y="4754520"/>
            <a:ext cx="256192" cy="266429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 Box 2"/>
          <p:cNvSpPr txBox="1">
            <a:spLocks noChangeArrowheads="1"/>
          </p:cNvSpPr>
          <p:nvPr/>
        </p:nvSpPr>
        <p:spPr bwMode="auto">
          <a:xfrm>
            <a:off x="4007768" y="3429000"/>
            <a:ext cx="3384376" cy="369332"/>
          </a:xfrm>
          <a:prstGeom prst="rect">
            <a:avLst/>
          </a:prstGeom>
          <a:noFill/>
          <a:ln w="15875">
            <a:solidFill>
              <a:schemeClr val="tx1"/>
            </a:solidFill>
            <a:miter lim="800000"/>
            <a:headEnd/>
            <a:tailEnd/>
          </a:ln>
        </p:spPr>
        <p:txBody>
          <a:bodyPr wrap="square">
            <a:spAutoFit/>
          </a:bodyPr>
          <a:lstStyle/>
          <a:p>
            <a:pPr algn="ctr"/>
            <a:r>
              <a:rPr lang="en-GB" dirty="0"/>
              <a:t>Lower respiratory tract infection</a:t>
            </a:r>
          </a:p>
        </p:txBody>
      </p:sp>
      <p:cxnSp>
        <p:nvCxnSpPr>
          <p:cNvPr id="17" name="Straight Arrow Connector 16"/>
          <p:cNvCxnSpPr>
            <a:stCxn id="6" idx="0"/>
            <a:endCxn id="16" idx="2"/>
          </p:cNvCxnSpPr>
          <p:nvPr/>
        </p:nvCxnSpPr>
        <p:spPr>
          <a:xfrm rot="5400000" flipH="1" flipV="1">
            <a:off x="4948518" y="4045714"/>
            <a:ext cx="998820" cy="5040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0"/>
            <a:endCxn id="16" idx="2"/>
          </p:cNvCxnSpPr>
          <p:nvPr/>
        </p:nvCxnSpPr>
        <p:spPr>
          <a:xfrm rot="16200000" flipV="1">
            <a:off x="6064642" y="3433646"/>
            <a:ext cx="1790908" cy="25202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 Box 2"/>
          <p:cNvSpPr txBox="1">
            <a:spLocks noChangeArrowheads="1"/>
          </p:cNvSpPr>
          <p:nvPr/>
        </p:nvSpPr>
        <p:spPr bwMode="auto">
          <a:xfrm>
            <a:off x="1775520" y="4005064"/>
            <a:ext cx="2088232" cy="369332"/>
          </a:xfrm>
          <a:prstGeom prst="rect">
            <a:avLst/>
          </a:prstGeom>
          <a:noFill/>
          <a:ln w="15875">
            <a:solidFill>
              <a:schemeClr val="tx1"/>
            </a:solidFill>
            <a:miter lim="800000"/>
            <a:headEnd/>
            <a:tailEnd/>
          </a:ln>
        </p:spPr>
        <p:txBody>
          <a:bodyPr wrap="square">
            <a:spAutoFit/>
          </a:bodyPr>
          <a:lstStyle/>
          <a:p>
            <a:pPr algn="ctr"/>
            <a:r>
              <a:rPr lang="en-GB" dirty="0"/>
              <a:t>Lung consolidation</a:t>
            </a:r>
          </a:p>
        </p:txBody>
      </p:sp>
      <p:cxnSp>
        <p:nvCxnSpPr>
          <p:cNvPr id="33" name="Straight Arrow Connector 32"/>
          <p:cNvCxnSpPr>
            <a:stCxn id="5" idx="0"/>
            <a:endCxn id="32" idx="2"/>
          </p:cNvCxnSpPr>
          <p:nvPr/>
        </p:nvCxnSpPr>
        <p:spPr>
          <a:xfrm rot="16200000" flipV="1">
            <a:off x="2626260" y="4567772"/>
            <a:ext cx="422756" cy="3600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 Box 2"/>
          <p:cNvSpPr txBox="1">
            <a:spLocks noChangeArrowheads="1"/>
          </p:cNvSpPr>
          <p:nvPr/>
        </p:nvSpPr>
        <p:spPr bwMode="auto">
          <a:xfrm>
            <a:off x="1775520" y="3140968"/>
            <a:ext cx="1872208" cy="369332"/>
          </a:xfrm>
          <a:prstGeom prst="rect">
            <a:avLst/>
          </a:prstGeom>
          <a:noFill/>
          <a:ln w="15875">
            <a:solidFill>
              <a:schemeClr val="tx1"/>
            </a:solidFill>
            <a:miter lim="800000"/>
            <a:headEnd/>
            <a:tailEnd/>
          </a:ln>
        </p:spPr>
        <p:txBody>
          <a:bodyPr wrap="square">
            <a:spAutoFit/>
          </a:bodyPr>
          <a:lstStyle/>
          <a:p>
            <a:pPr algn="ctr"/>
            <a:r>
              <a:rPr lang="en-GB" dirty="0"/>
              <a:t>Disorder of lung</a:t>
            </a:r>
          </a:p>
        </p:txBody>
      </p:sp>
      <p:cxnSp>
        <p:nvCxnSpPr>
          <p:cNvPr id="39" name="Straight Arrow Connector 38"/>
          <p:cNvCxnSpPr>
            <a:stCxn id="32" idx="0"/>
            <a:endCxn id="37" idx="2"/>
          </p:cNvCxnSpPr>
          <p:nvPr/>
        </p:nvCxnSpPr>
        <p:spPr>
          <a:xfrm rot="16200000" flipV="1">
            <a:off x="2518248" y="3703676"/>
            <a:ext cx="494764" cy="1080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 Box 2"/>
          <p:cNvSpPr txBox="1">
            <a:spLocks noChangeArrowheads="1"/>
          </p:cNvSpPr>
          <p:nvPr/>
        </p:nvSpPr>
        <p:spPr bwMode="auto">
          <a:xfrm>
            <a:off x="1775520" y="2348880"/>
            <a:ext cx="2016224" cy="369332"/>
          </a:xfrm>
          <a:prstGeom prst="rect">
            <a:avLst/>
          </a:prstGeom>
          <a:noFill/>
          <a:ln w="15875">
            <a:solidFill>
              <a:schemeClr val="tx1"/>
            </a:solidFill>
            <a:miter lim="800000"/>
            <a:headEnd/>
            <a:tailEnd/>
          </a:ln>
        </p:spPr>
        <p:txBody>
          <a:bodyPr wrap="square">
            <a:spAutoFit/>
          </a:bodyPr>
          <a:lstStyle/>
          <a:p>
            <a:pPr algn="ctr"/>
            <a:r>
              <a:rPr lang="en-GB" dirty="0"/>
              <a:t>Disorder of thorax</a:t>
            </a:r>
          </a:p>
        </p:txBody>
      </p:sp>
      <p:sp>
        <p:nvSpPr>
          <p:cNvPr id="43" name="Text Box 2"/>
          <p:cNvSpPr txBox="1">
            <a:spLocks noChangeArrowheads="1"/>
          </p:cNvSpPr>
          <p:nvPr/>
        </p:nvSpPr>
        <p:spPr bwMode="auto">
          <a:xfrm>
            <a:off x="1919536" y="1619508"/>
            <a:ext cx="2016224" cy="369332"/>
          </a:xfrm>
          <a:prstGeom prst="rect">
            <a:avLst/>
          </a:prstGeom>
          <a:noFill/>
          <a:ln w="15875">
            <a:solidFill>
              <a:schemeClr val="tx1"/>
            </a:solidFill>
            <a:miter lim="800000"/>
            <a:headEnd/>
            <a:tailEnd/>
          </a:ln>
        </p:spPr>
        <p:txBody>
          <a:bodyPr wrap="square">
            <a:spAutoFit/>
          </a:bodyPr>
          <a:lstStyle/>
          <a:p>
            <a:pPr algn="ctr"/>
            <a:r>
              <a:rPr lang="en-GB" dirty="0"/>
              <a:t>Disorder of trunk</a:t>
            </a:r>
          </a:p>
        </p:txBody>
      </p:sp>
      <p:sp>
        <p:nvSpPr>
          <p:cNvPr id="44" name="Text Box 2"/>
          <p:cNvSpPr txBox="1">
            <a:spLocks noChangeArrowheads="1"/>
          </p:cNvSpPr>
          <p:nvPr/>
        </p:nvSpPr>
        <p:spPr bwMode="auto">
          <a:xfrm>
            <a:off x="2279576" y="836712"/>
            <a:ext cx="2376264" cy="369332"/>
          </a:xfrm>
          <a:prstGeom prst="rect">
            <a:avLst/>
          </a:prstGeom>
          <a:noFill/>
          <a:ln w="15875">
            <a:solidFill>
              <a:schemeClr val="tx1"/>
            </a:solidFill>
            <a:miter lim="800000"/>
            <a:headEnd/>
            <a:tailEnd/>
          </a:ln>
        </p:spPr>
        <p:txBody>
          <a:bodyPr wrap="square">
            <a:spAutoFit/>
          </a:bodyPr>
          <a:lstStyle/>
          <a:p>
            <a:pPr algn="ctr"/>
            <a:r>
              <a:rPr lang="en-GB" dirty="0"/>
              <a:t>Disorder by body site</a:t>
            </a:r>
          </a:p>
        </p:txBody>
      </p:sp>
      <p:cxnSp>
        <p:nvCxnSpPr>
          <p:cNvPr id="45" name="Straight Arrow Connector 44"/>
          <p:cNvCxnSpPr>
            <a:stCxn id="37" idx="0"/>
            <a:endCxn id="42" idx="2"/>
          </p:cNvCxnSpPr>
          <p:nvPr/>
        </p:nvCxnSpPr>
        <p:spPr>
          <a:xfrm rot="5400000" flipH="1" flipV="1">
            <a:off x="2536250" y="2893586"/>
            <a:ext cx="422756" cy="720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2" idx="0"/>
            <a:endCxn id="43" idx="2"/>
          </p:cNvCxnSpPr>
          <p:nvPr/>
        </p:nvCxnSpPr>
        <p:spPr>
          <a:xfrm rot="5400000" flipH="1" flipV="1">
            <a:off x="2675620" y="2096852"/>
            <a:ext cx="360040"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3" idx="0"/>
            <a:endCxn id="44" idx="2"/>
          </p:cNvCxnSpPr>
          <p:nvPr/>
        </p:nvCxnSpPr>
        <p:spPr>
          <a:xfrm rot="5400000" flipH="1" flipV="1">
            <a:off x="2990946" y="1142746"/>
            <a:ext cx="413464" cy="54006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4" idx="0"/>
            <a:endCxn id="12" idx="2"/>
          </p:cNvCxnSpPr>
          <p:nvPr/>
        </p:nvCxnSpPr>
        <p:spPr>
          <a:xfrm rot="5400000" flipH="1" flipV="1">
            <a:off x="4354452" y="-472788"/>
            <a:ext cx="422756" cy="21962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 name="Text Box 2"/>
          <p:cNvSpPr txBox="1">
            <a:spLocks noChangeArrowheads="1"/>
          </p:cNvSpPr>
          <p:nvPr/>
        </p:nvSpPr>
        <p:spPr bwMode="auto">
          <a:xfrm>
            <a:off x="4079776" y="2276872"/>
            <a:ext cx="2808312" cy="369332"/>
          </a:xfrm>
          <a:prstGeom prst="rect">
            <a:avLst/>
          </a:prstGeom>
          <a:noFill/>
          <a:ln w="15875">
            <a:solidFill>
              <a:schemeClr val="tx1"/>
            </a:solidFill>
            <a:miter lim="800000"/>
            <a:headEnd/>
            <a:tailEnd/>
          </a:ln>
        </p:spPr>
        <p:txBody>
          <a:bodyPr wrap="square">
            <a:spAutoFit/>
          </a:bodyPr>
          <a:lstStyle/>
          <a:p>
            <a:pPr algn="ctr"/>
            <a:r>
              <a:rPr lang="en-GB" dirty="0"/>
              <a:t>Respiratory tract infection</a:t>
            </a:r>
          </a:p>
        </p:txBody>
      </p:sp>
      <p:sp>
        <p:nvSpPr>
          <p:cNvPr id="58" name="Text Box 2"/>
          <p:cNvSpPr txBox="1">
            <a:spLocks noChangeArrowheads="1"/>
          </p:cNvSpPr>
          <p:nvPr/>
        </p:nvSpPr>
        <p:spPr bwMode="auto">
          <a:xfrm>
            <a:off x="5375920" y="1484784"/>
            <a:ext cx="1872208" cy="369332"/>
          </a:xfrm>
          <a:prstGeom prst="rect">
            <a:avLst/>
          </a:prstGeom>
          <a:noFill/>
          <a:ln w="15875">
            <a:solidFill>
              <a:schemeClr val="tx1"/>
            </a:solidFill>
            <a:miter lim="800000"/>
            <a:headEnd/>
            <a:tailEnd/>
          </a:ln>
        </p:spPr>
        <p:txBody>
          <a:bodyPr wrap="square">
            <a:spAutoFit/>
          </a:bodyPr>
          <a:lstStyle/>
          <a:p>
            <a:pPr algn="ctr"/>
            <a:r>
              <a:rPr lang="en-GB" dirty="0"/>
              <a:t>Infection by site</a:t>
            </a:r>
          </a:p>
        </p:txBody>
      </p:sp>
      <p:sp>
        <p:nvSpPr>
          <p:cNvPr id="59" name="Text Box 2"/>
          <p:cNvSpPr txBox="1">
            <a:spLocks noChangeArrowheads="1"/>
          </p:cNvSpPr>
          <p:nvPr/>
        </p:nvSpPr>
        <p:spPr bwMode="auto">
          <a:xfrm>
            <a:off x="6384032" y="692696"/>
            <a:ext cx="2088232" cy="369332"/>
          </a:xfrm>
          <a:prstGeom prst="rect">
            <a:avLst/>
          </a:prstGeom>
          <a:noFill/>
          <a:ln w="15875">
            <a:solidFill>
              <a:schemeClr val="tx1"/>
            </a:solidFill>
            <a:miter lim="800000"/>
            <a:headEnd/>
            <a:tailEnd/>
          </a:ln>
        </p:spPr>
        <p:txBody>
          <a:bodyPr wrap="square">
            <a:spAutoFit/>
          </a:bodyPr>
          <a:lstStyle/>
          <a:p>
            <a:pPr algn="ctr"/>
            <a:r>
              <a:rPr lang="en-GB" dirty="0"/>
              <a:t>Infectious disease</a:t>
            </a:r>
          </a:p>
        </p:txBody>
      </p:sp>
      <p:sp>
        <p:nvSpPr>
          <p:cNvPr id="60" name="Text Box 2"/>
          <p:cNvSpPr txBox="1">
            <a:spLocks noChangeArrowheads="1"/>
          </p:cNvSpPr>
          <p:nvPr/>
        </p:nvSpPr>
        <p:spPr bwMode="auto">
          <a:xfrm>
            <a:off x="7248128" y="4077072"/>
            <a:ext cx="3240360" cy="369332"/>
          </a:xfrm>
          <a:prstGeom prst="rect">
            <a:avLst/>
          </a:prstGeom>
          <a:noFill/>
          <a:ln w="15875">
            <a:solidFill>
              <a:schemeClr val="tx1"/>
            </a:solidFill>
            <a:miter lim="800000"/>
            <a:headEnd/>
            <a:tailEnd/>
          </a:ln>
        </p:spPr>
        <p:txBody>
          <a:bodyPr wrap="square">
            <a:spAutoFit/>
          </a:bodyPr>
          <a:lstStyle/>
          <a:p>
            <a:pPr algn="ctr"/>
            <a:r>
              <a:rPr lang="en-GB" dirty="0"/>
              <a:t>Bacterial respiratory infection</a:t>
            </a:r>
          </a:p>
        </p:txBody>
      </p:sp>
      <p:cxnSp>
        <p:nvCxnSpPr>
          <p:cNvPr id="61" name="Straight Arrow Connector 60"/>
          <p:cNvCxnSpPr>
            <a:stCxn id="4" idx="0"/>
            <a:endCxn id="60" idx="2"/>
          </p:cNvCxnSpPr>
          <p:nvPr/>
        </p:nvCxnSpPr>
        <p:spPr>
          <a:xfrm rot="5400000" flipH="1" flipV="1">
            <a:off x="7972854" y="4693786"/>
            <a:ext cx="1142836" cy="6480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0" idx="0"/>
            <a:endCxn id="57" idx="2"/>
          </p:cNvCxnSpPr>
          <p:nvPr/>
        </p:nvCxnSpPr>
        <p:spPr>
          <a:xfrm rot="16200000" flipV="1">
            <a:off x="6460686" y="1669450"/>
            <a:ext cx="1430868" cy="338437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6" idx="0"/>
            <a:endCxn id="57" idx="2"/>
          </p:cNvCxnSpPr>
          <p:nvPr/>
        </p:nvCxnSpPr>
        <p:spPr>
          <a:xfrm rot="16200000" flipV="1">
            <a:off x="5200546" y="2929590"/>
            <a:ext cx="782796" cy="2160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7" idx="0"/>
            <a:endCxn id="58" idx="2"/>
          </p:cNvCxnSpPr>
          <p:nvPr/>
        </p:nvCxnSpPr>
        <p:spPr>
          <a:xfrm rot="5400000" flipH="1" flipV="1">
            <a:off x="5686600" y="1651448"/>
            <a:ext cx="422756" cy="8280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8" idx="0"/>
            <a:endCxn id="59" idx="2"/>
          </p:cNvCxnSpPr>
          <p:nvPr/>
        </p:nvCxnSpPr>
        <p:spPr>
          <a:xfrm rot="5400000" flipH="1" flipV="1">
            <a:off x="6658708" y="715344"/>
            <a:ext cx="422756" cy="11161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9" idx="0"/>
            <a:endCxn id="12" idx="2"/>
          </p:cNvCxnSpPr>
          <p:nvPr/>
        </p:nvCxnSpPr>
        <p:spPr>
          <a:xfrm rot="16200000" flipV="1">
            <a:off x="6406680" y="-328772"/>
            <a:ext cx="278740" cy="176419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 name="Text Box 2"/>
          <p:cNvSpPr txBox="1">
            <a:spLocks noChangeArrowheads="1"/>
          </p:cNvSpPr>
          <p:nvPr/>
        </p:nvSpPr>
        <p:spPr bwMode="auto">
          <a:xfrm>
            <a:off x="7680176" y="2780928"/>
            <a:ext cx="2808312" cy="369332"/>
          </a:xfrm>
          <a:prstGeom prst="rect">
            <a:avLst/>
          </a:prstGeom>
          <a:noFill/>
          <a:ln w="15875">
            <a:solidFill>
              <a:schemeClr val="tx1"/>
            </a:solidFill>
            <a:miter lim="800000"/>
            <a:headEnd/>
            <a:tailEnd/>
          </a:ln>
        </p:spPr>
        <p:txBody>
          <a:bodyPr wrap="square">
            <a:spAutoFit/>
          </a:bodyPr>
          <a:lstStyle/>
          <a:p>
            <a:pPr algn="ctr"/>
            <a:r>
              <a:rPr lang="en-GB" dirty="0"/>
              <a:t>Bacterial infection by site</a:t>
            </a:r>
          </a:p>
        </p:txBody>
      </p:sp>
      <p:sp>
        <p:nvSpPr>
          <p:cNvPr id="113" name="Text Box 2"/>
          <p:cNvSpPr txBox="1">
            <a:spLocks noChangeArrowheads="1"/>
          </p:cNvSpPr>
          <p:nvPr/>
        </p:nvSpPr>
        <p:spPr bwMode="auto">
          <a:xfrm>
            <a:off x="7608168" y="1844824"/>
            <a:ext cx="2987824" cy="369332"/>
          </a:xfrm>
          <a:prstGeom prst="rect">
            <a:avLst/>
          </a:prstGeom>
          <a:noFill/>
          <a:ln w="15875">
            <a:solidFill>
              <a:schemeClr val="tx1"/>
            </a:solidFill>
            <a:miter lim="800000"/>
            <a:headEnd/>
            <a:tailEnd/>
          </a:ln>
        </p:spPr>
        <p:txBody>
          <a:bodyPr wrap="square">
            <a:spAutoFit/>
          </a:bodyPr>
          <a:lstStyle/>
          <a:p>
            <a:pPr algn="ctr"/>
            <a:r>
              <a:rPr lang="en-GB" dirty="0"/>
              <a:t>Bacterial infectious disease</a:t>
            </a:r>
          </a:p>
        </p:txBody>
      </p:sp>
      <p:cxnSp>
        <p:nvCxnSpPr>
          <p:cNvPr id="114" name="Straight Arrow Connector 113"/>
          <p:cNvCxnSpPr>
            <a:stCxn id="112" idx="1"/>
            <a:endCxn id="58" idx="2"/>
          </p:cNvCxnSpPr>
          <p:nvPr/>
        </p:nvCxnSpPr>
        <p:spPr>
          <a:xfrm rot="10800000">
            <a:off x="6312024" y="1854116"/>
            <a:ext cx="1368152" cy="111147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0" idx="0"/>
            <a:endCxn id="112" idx="2"/>
          </p:cNvCxnSpPr>
          <p:nvPr/>
        </p:nvCxnSpPr>
        <p:spPr>
          <a:xfrm rot="5400000" flipH="1" flipV="1">
            <a:off x="8512914" y="3505654"/>
            <a:ext cx="926812" cy="2160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3" idx="0"/>
            <a:endCxn id="59" idx="2"/>
          </p:cNvCxnSpPr>
          <p:nvPr/>
        </p:nvCxnSpPr>
        <p:spPr>
          <a:xfrm rot="16200000" flipV="1">
            <a:off x="7873716" y="616460"/>
            <a:ext cx="782796" cy="16739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2" idx="0"/>
            <a:endCxn id="113" idx="2"/>
          </p:cNvCxnSpPr>
          <p:nvPr/>
        </p:nvCxnSpPr>
        <p:spPr>
          <a:xfrm rot="5400000" flipH="1" flipV="1">
            <a:off x="8809820" y="2488668"/>
            <a:ext cx="566772" cy="177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45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3261C-C553-4D53-BF83-71056CAD0B2B}"/>
              </a:ext>
            </a:extLst>
          </p:cNvPr>
          <p:cNvSpPr>
            <a:spLocks noGrp="1"/>
          </p:cNvSpPr>
          <p:nvPr>
            <p:ph type="title"/>
          </p:nvPr>
        </p:nvSpPr>
        <p:spPr/>
        <p:txBody>
          <a:bodyPr/>
          <a:lstStyle/>
          <a:p>
            <a:r>
              <a:rPr lang="en-US" dirty="0"/>
              <a:t>Is-a relationship</a:t>
            </a:r>
          </a:p>
        </p:txBody>
      </p:sp>
      <p:pic>
        <p:nvPicPr>
          <p:cNvPr id="4" name="Content Placeholder 3">
            <a:extLst>
              <a:ext uri="{FF2B5EF4-FFF2-40B4-BE49-F238E27FC236}">
                <a16:creationId xmlns:a16="http://schemas.microsoft.com/office/drawing/2014/main" id="{9AAFC66C-303A-44CB-B074-65197AF0C8C9}"/>
              </a:ext>
            </a:extLst>
          </p:cNvPr>
          <p:cNvPicPr>
            <a:picLocks noGrp="1" noChangeAspect="1"/>
          </p:cNvPicPr>
          <p:nvPr>
            <p:ph idx="1"/>
          </p:nvPr>
        </p:nvPicPr>
        <p:blipFill>
          <a:blip r:embed="rId2"/>
          <a:stretch>
            <a:fillRect/>
          </a:stretch>
        </p:blipFill>
        <p:spPr>
          <a:xfrm>
            <a:off x="430986" y="1947780"/>
            <a:ext cx="9652058" cy="4351338"/>
          </a:xfrm>
          <a:prstGeom prst="rect">
            <a:avLst/>
          </a:prstGeom>
        </p:spPr>
      </p:pic>
      <p:pic>
        <p:nvPicPr>
          <p:cNvPr id="3" name="Picture 2">
            <a:extLst>
              <a:ext uri="{FF2B5EF4-FFF2-40B4-BE49-F238E27FC236}">
                <a16:creationId xmlns:a16="http://schemas.microsoft.com/office/drawing/2014/main" id="{C1D4EC28-5900-4B0F-863C-E82CBFAB0DE4}"/>
              </a:ext>
            </a:extLst>
          </p:cNvPr>
          <p:cNvPicPr>
            <a:picLocks noChangeAspect="1"/>
          </p:cNvPicPr>
          <p:nvPr/>
        </p:nvPicPr>
        <p:blipFill>
          <a:blip r:embed="rId3"/>
          <a:stretch>
            <a:fillRect/>
          </a:stretch>
        </p:blipFill>
        <p:spPr>
          <a:xfrm>
            <a:off x="8851769" y="167523"/>
            <a:ext cx="3340231" cy="3999124"/>
          </a:xfrm>
          <a:prstGeom prst="rect">
            <a:avLst/>
          </a:prstGeom>
        </p:spPr>
      </p:pic>
    </p:spTree>
    <p:extLst>
      <p:ext uri="{BB962C8B-B14F-4D97-AF65-F5344CB8AC3E}">
        <p14:creationId xmlns:p14="http://schemas.microsoft.com/office/powerpoint/2010/main" val="272464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6B20-3914-4340-8027-FADB378C4576}"/>
              </a:ext>
            </a:extLst>
          </p:cNvPr>
          <p:cNvSpPr>
            <a:spLocks noGrp="1"/>
          </p:cNvSpPr>
          <p:nvPr>
            <p:ph type="title"/>
          </p:nvPr>
        </p:nvSpPr>
        <p:spPr>
          <a:xfrm>
            <a:off x="0" y="18255"/>
            <a:ext cx="10515600" cy="1325563"/>
          </a:xfrm>
        </p:spPr>
        <p:txBody>
          <a:bodyPr/>
          <a:lstStyle/>
          <a:p>
            <a:r>
              <a:rPr lang="en-US" dirty="0"/>
              <a:t>Subtype hierarchy</a:t>
            </a:r>
          </a:p>
        </p:txBody>
      </p:sp>
      <p:pic>
        <p:nvPicPr>
          <p:cNvPr id="4" name="Content Placeholder 3">
            <a:extLst>
              <a:ext uri="{FF2B5EF4-FFF2-40B4-BE49-F238E27FC236}">
                <a16:creationId xmlns:a16="http://schemas.microsoft.com/office/drawing/2014/main" id="{F1923C1F-005A-47BE-B1E7-71CA69F0B35A}"/>
              </a:ext>
            </a:extLst>
          </p:cNvPr>
          <p:cNvPicPr>
            <a:picLocks noGrp="1" noChangeAspect="1"/>
          </p:cNvPicPr>
          <p:nvPr>
            <p:ph idx="1"/>
          </p:nvPr>
        </p:nvPicPr>
        <p:blipFill>
          <a:blip r:embed="rId2"/>
          <a:stretch>
            <a:fillRect/>
          </a:stretch>
        </p:blipFill>
        <p:spPr>
          <a:xfrm>
            <a:off x="2215299" y="1216058"/>
            <a:ext cx="7560297" cy="5382705"/>
          </a:xfrm>
          <a:prstGeom prst="rect">
            <a:avLst/>
          </a:prstGeom>
        </p:spPr>
      </p:pic>
    </p:spTree>
    <p:extLst>
      <p:ext uri="{BB962C8B-B14F-4D97-AF65-F5344CB8AC3E}">
        <p14:creationId xmlns:p14="http://schemas.microsoft.com/office/powerpoint/2010/main" val="293661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D266-526F-417A-AD46-657E1213026B}"/>
              </a:ext>
            </a:extLst>
          </p:cNvPr>
          <p:cNvSpPr>
            <a:spLocks noGrp="1"/>
          </p:cNvSpPr>
          <p:nvPr>
            <p:ph type="title"/>
          </p:nvPr>
        </p:nvSpPr>
        <p:spPr/>
        <p:txBody>
          <a:bodyPr/>
          <a:lstStyle/>
          <a:p>
            <a:r>
              <a:rPr lang="en-US" dirty="0"/>
              <a:t>Attribute relationship</a:t>
            </a:r>
          </a:p>
        </p:txBody>
      </p:sp>
      <p:pic>
        <p:nvPicPr>
          <p:cNvPr id="4" name="Content Placeholder 3">
            <a:extLst>
              <a:ext uri="{FF2B5EF4-FFF2-40B4-BE49-F238E27FC236}">
                <a16:creationId xmlns:a16="http://schemas.microsoft.com/office/drawing/2014/main" id="{334B964A-273D-479C-AAC3-D1AF0A79155B}"/>
              </a:ext>
            </a:extLst>
          </p:cNvPr>
          <p:cNvPicPr>
            <a:picLocks noGrp="1" noChangeAspect="1"/>
          </p:cNvPicPr>
          <p:nvPr>
            <p:ph idx="1"/>
          </p:nvPr>
        </p:nvPicPr>
        <p:blipFill>
          <a:blip r:embed="rId2"/>
          <a:stretch>
            <a:fillRect/>
          </a:stretch>
        </p:blipFill>
        <p:spPr>
          <a:xfrm>
            <a:off x="729941" y="2900280"/>
            <a:ext cx="9921411" cy="4351338"/>
          </a:xfrm>
          <a:prstGeom prst="rect">
            <a:avLst/>
          </a:prstGeom>
        </p:spPr>
      </p:pic>
      <p:pic>
        <p:nvPicPr>
          <p:cNvPr id="3" name="Picture 2">
            <a:extLst>
              <a:ext uri="{FF2B5EF4-FFF2-40B4-BE49-F238E27FC236}">
                <a16:creationId xmlns:a16="http://schemas.microsoft.com/office/drawing/2014/main" id="{FE961D3E-94F1-4B9C-BD6B-4439B078051E}"/>
              </a:ext>
            </a:extLst>
          </p:cNvPr>
          <p:cNvPicPr>
            <a:picLocks noChangeAspect="1"/>
          </p:cNvPicPr>
          <p:nvPr/>
        </p:nvPicPr>
        <p:blipFill>
          <a:blip r:embed="rId3"/>
          <a:stretch>
            <a:fillRect/>
          </a:stretch>
        </p:blipFill>
        <p:spPr>
          <a:xfrm>
            <a:off x="8229599" y="160256"/>
            <a:ext cx="3445399" cy="2498103"/>
          </a:xfrm>
          <a:prstGeom prst="rect">
            <a:avLst/>
          </a:prstGeom>
        </p:spPr>
      </p:pic>
    </p:spTree>
    <p:extLst>
      <p:ext uri="{BB962C8B-B14F-4D97-AF65-F5344CB8AC3E}">
        <p14:creationId xmlns:p14="http://schemas.microsoft.com/office/powerpoint/2010/main" val="2615259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0369-BCCD-4C41-9F47-EFE5F51D0739}"/>
              </a:ext>
            </a:extLst>
          </p:cNvPr>
          <p:cNvSpPr>
            <a:spLocks noGrp="1"/>
          </p:cNvSpPr>
          <p:nvPr>
            <p:ph type="title"/>
          </p:nvPr>
        </p:nvSpPr>
        <p:spPr/>
        <p:txBody>
          <a:bodyPr/>
          <a:lstStyle/>
          <a:p>
            <a:r>
              <a:rPr lang="en-US" dirty="0"/>
              <a:t>Domain and Range</a:t>
            </a:r>
          </a:p>
        </p:txBody>
      </p:sp>
      <p:pic>
        <p:nvPicPr>
          <p:cNvPr id="4" name="Content Placeholder 3">
            <a:extLst>
              <a:ext uri="{FF2B5EF4-FFF2-40B4-BE49-F238E27FC236}">
                <a16:creationId xmlns:a16="http://schemas.microsoft.com/office/drawing/2014/main" id="{B7466E26-CD1D-4451-993D-5F85A6B9DFC0}"/>
              </a:ext>
            </a:extLst>
          </p:cNvPr>
          <p:cNvPicPr>
            <a:picLocks noGrp="1" noChangeAspect="1"/>
          </p:cNvPicPr>
          <p:nvPr>
            <p:ph idx="1"/>
          </p:nvPr>
        </p:nvPicPr>
        <p:blipFill>
          <a:blip r:embed="rId2"/>
          <a:stretch>
            <a:fillRect/>
          </a:stretch>
        </p:blipFill>
        <p:spPr>
          <a:xfrm>
            <a:off x="1779566" y="1825625"/>
            <a:ext cx="8632868" cy="4351338"/>
          </a:xfrm>
          <a:prstGeom prst="rect">
            <a:avLst/>
          </a:prstGeom>
        </p:spPr>
      </p:pic>
    </p:spTree>
    <p:extLst>
      <p:ext uri="{BB962C8B-B14F-4D97-AF65-F5344CB8AC3E}">
        <p14:creationId xmlns:p14="http://schemas.microsoft.com/office/powerpoint/2010/main" val="1244798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SNOMED Browser</a:t>
            </a:r>
          </a:p>
        </p:txBody>
      </p:sp>
      <p:sp>
        <p:nvSpPr>
          <p:cNvPr id="3" name="Content Placeholder 2"/>
          <p:cNvSpPr>
            <a:spLocks noGrp="1"/>
          </p:cNvSpPr>
          <p:nvPr>
            <p:ph idx="1"/>
          </p:nvPr>
        </p:nvSpPr>
        <p:spPr/>
        <p:txBody>
          <a:bodyPr/>
          <a:lstStyle/>
          <a:p>
            <a:r>
              <a:rPr lang="en-GB" dirty="0">
                <a:hlinkClick r:id="rId3"/>
              </a:rPr>
              <a:t>https://browser.ihtsdotools.org/</a:t>
            </a:r>
            <a:endParaRPr lang="en-GB" dirty="0"/>
          </a:p>
          <a:p>
            <a:r>
              <a:rPr lang="en-US" dirty="0"/>
              <a:t>Use singular: leg, not legs</a:t>
            </a:r>
          </a:p>
          <a:p>
            <a:r>
              <a:rPr lang="en-US" dirty="0"/>
              <a:t>No need to use fully spell-out words: </a:t>
            </a:r>
            <a:r>
              <a:rPr lang="en-GB" dirty="0" err="1"/>
              <a:t>diab</a:t>
            </a:r>
            <a:r>
              <a:rPr lang="en-GB" dirty="0"/>
              <a:t> would return both diabetic and diabetes</a:t>
            </a:r>
          </a:p>
          <a:p>
            <a:r>
              <a:rPr lang="en-GB" dirty="0"/>
              <a:t>Avoid words like: and, or, the</a:t>
            </a:r>
            <a:endParaRPr lang="en-US" dirty="0"/>
          </a:p>
          <a:p>
            <a:endParaRPr lang="en-GB" dirty="0"/>
          </a:p>
        </p:txBody>
      </p:sp>
    </p:spTree>
    <p:extLst>
      <p:ext uri="{BB962C8B-B14F-4D97-AF65-F5344CB8AC3E}">
        <p14:creationId xmlns:p14="http://schemas.microsoft.com/office/powerpoint/2010/main" val="268833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20A14E-1B80-4CBF-B1D9-5E8050D40FD0}"/>
              </a:ext>
            </a:extLst>
          </p:cNvPr>
          <p:cNvPicPr>
            <a:picLocks noGrp="1" noChangeAspect="1"/>
          </p:cNvPicPr>
          <p:nvPr>
            <p:ph idx="1"/>
          </p:nvPr>
        </p:nvPicPr>
        <p:blipFill>
          <a:blip r:embed="rId2"/>
          <a:stretch>
            <a:fillRect/>
          </a:stretch>
        </p:blipFill>
        <p:spPr>
          <a:xfrm>
            <a:off x="1378179" y="565608"/>
            <a:ext cx="9435641" cy="5611355"/>
          </a:xfrm>
          <a:prstGeom prst="rect">
            <a:avLst/>
          </a:prstGeom>
        </p:spPr>
      </p:pic>
    </p:spTree>
    <p:extLst>
      <p:ext uri="{BB962C8B-B14F-4D97-AF65-F5344CB8AC3E}">
        <p14:creationId xmlns:p14="http://schemas.microsoft.com/office/powerpoint/2010/main" val="1513522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1151" y="392750"/>
            <a:ext cx="10189136" cy="5649831"/>
          </a:xfrm>
          <a:prstGeom prst="rect">
            <a:avLst/>
          </a:prstGeom>
        </p:spPr>
      </p:pic>
    </p:spTree>
    <p:extLst>
      <p:ext uri="{BB962C8B-B14F-4D97-AF65-F5344CB8AC3E}">
        <p14:creationId xmlns:p14="http://schemas.microsoft.com/office/powerpoint/2010/main" val="216866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Strategy</a:t>
            </a:r>
          </a:p>
        </p:txBody>
      </p:sp>
      <p:sp>
        <p:nvSpPr>
          <p:cNvPr id="3" name="Content Placeholder 2"/>
          <p:cNvSpPr>
            <a:spLocks noGrp="1"/>
          </p:cNvSpPr>
          <p:nvPr>
            <p:ph idx="1"/>
          </p:nvPr>
        </p:nvSpPr>
        <p:spPr/>
        <p:txBody>
          <a:bodyPr>
            <a:normAutofit/>
          </a:bodyPr>
          <a:lstStyle/>
          <a:p>
            <a:r>
              <a:rPr lang="en-GB" dirty="0"/>
              <a:t>Aim: Patient centred – patients can view own records</a:t>
            </a:r>
          </a:p>
          <a:p>
            <a:endParaRPr lang="en-GB" dirty="0"/>
          </a:p>
          <a:p>
            <a:r>
              <a:rPr lang="en-GB" dirty="0"/>
              <a:t> Actions:</a:t>
            </a:r>
          </a:p>
          <a:p>
            <a:pPr lvl="1"/>
            <a:r>
              <a:rPr lang="en-GB" dirty="0"/>
              <a:t>Interoperability – move data around electronically</a:t>
            </a:r>
          </a:p>
          <a:p>
            <a:pPr lvl="1"/>
            <a:r>
              <a:rPr lang="en-GB" dirty="0"/>
              <a:t>Record once, use many times</a:t>
            </a:r>
          </a:p>
          <a:p>
            <a:endParaRPr lang="en-GB" dirty="0"/>
          </a:p>
          <a:p>
            <a:r>
              <a:rPr lang="en-GB" dirty="0"/>
              <a:t>All require a common standardised vocabulary </a:t>
            </a:r>
          </a:p>
        </p:txBody>
      </p:sp>
    </p:spTree>
    <p:extLst>
      <p:ext uri="{BB962C8B-B14F-4D97-AF65-F5344CB8AC3E}">
        <p14:creationId xmlns:p14="http://schemas.microsoft.com/office/powerpoint/2010/main" val="20702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7783" y="373897"/>
            <a:ext cx="11198686" cy="5517856"/>
          </a:xfrm>
          <a:prstGeom prst="rect">
            <a:avLst/>
          </a:prstGeom>
        </p:spPr>
      </p:pic>
    </p:spTree>
    <p:extLst>
      <p:ext uri="{BB962C8B-B14F-4D97-AF65-F5344CB8AC3E}">
        <p14:creationId xmlns:p14="http://schemas.microsoft.com/office/powerpoint/2010/main" val="2708455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08"/>
            <a:ext cx="10515600" cy="1325563"/>
          </a:xfrm>
        </p:spPr>
        <p:txBody>
          <a:bodyPr/>
          <a:lstStyle/>
          <a:p>
            <a:r>
              <a:rPr lang="en-US" dirty="0"/>
              <a:t>Example: </a:t>
            </a:r>
            <a:r>
              <a:rPr lang="en-GB" dirty="0"/>
              <a:t>EMR using SNOMED CT</a:t>
            </a:r>
            <a:endParaRPr lang="en-US" dirty="0"/>
          </a:p>
        </p:txBody>
      </p:sp>
      <p:sp>
        <p:nvSpPr>
          <p:cNvPr id="3" name="Content Placeholder 2"/>
          <p:cNvSpPr>
            <a:spLocks noGrp="1"/>
          </p:cNvSpPr>
          <p:nvPr>
            <p:ph idx="1"/>
          </p:nvPr>
        </p:nvSpPr>
        <p:spPr>
          <a:xfrm>
            <a:off x="442274" y="1690688"/>
            <a:ext cx="10515600" cy="4351338"/>
          </a:xfrm>
        </p:spPr>
        <p:txBody>
          <a:bodyPr/>
          <a:lstStyle/>
          <a:p>
            <a:pPr lvl="0"/>
            <a:r>
              <a:rPr lang="en-GB" dirty="0"/>
              <a:t>Diagnoses – e.g. Crohn’s Disease</a:t>
            </a:r>
          </a:p>
          <a:p>
            <a:pPr lvl="0"/>
            <a:r>
              <a:rPr lang="en-GB" dirty="0"/>
              <a:t>Procedures – e.g. colonoscopy with biopsy</a:t>
            </a:r>
          </a:p>
          <a:p>
            <a:pPr lvl="0"/>
            <a:r>
              <a:rPr lang="en-GB" dirty="0"/>
              <a:t>Allergies – e.g. metronidazole</a:t>
            </a:r>
          </a:p>
          <a:p>
            <a:pPr lvl="0"/>
            <a:r>
              <a:rPr lang="en-GB" dirty="0"/>
              <a:t>Symptoms – e.g. abdominal pain</a:t>
            </a:r>
          </a:p>
          <a:p>
            <a:pPr lvl="0"/>
            <a:r>
              <a:rPr lang="en-GB" dirty="0"/>
              <a:t>Drugs – e.g. prednisolone</a:t>
            </a:r>
          </a:p>
          <a:p>
            <a:endParaRPr lang="en-US" dirty="0"/>
          </a:p>
        </p:txBody>
      </p:sp>
      <p:pic>
        <p:nvPicPr>
          <p:cNvPr id="4" name="Picture 3">
            <a:extLst>
              <a:ext uri="{FF2B5EF4-FFF2-40B4-BE49-F238E27FC236}">
                <a16:creationId xmlns:a16="http://schemas.microsoft.com/office/drawing/2014/main" id="{BC332E01-9066-42E0-AF07-C0231EAFD066}"/>
              </a:ext>
            </a:extLst>
          </p:cNvPr>
          <p:cNvPicPr>
            <a:picLocks noChangeAspect="1"/>
          </p:cNvPicPr>
          <p:nvPr/>
        </p:nvPicPr>
        <p:blipFill>
          <a:blip r:embed="rId2"/>
          <a:stretch>
            <a:fillRect/>
          </a:stretch>
        </p:blipFill>
        <p:spPr>
          <a:xfrm>
            <a:off x="6975835" y="906233"/>
            <a:ext cx="4773891" cy="1931236"/>
          </a:xfrm>
          <a:prstGeom prst="rect">
            <a:avLst/>
          </a:prstGeom>
        </p:spPr>
      </p:pic>
      <p:pic>
        <p:nvPicPr>
          <p:cNvPr id="5" name="Picture 4">
            <a:extLst>
              <a:ext uri="{FF2B5EF4-FFF2-40B4-BE49-F238E27FC236}">
                <a16:creationId xmlns:a16="http://schemas.microsoft.com/office/drawing/2014/main" id="{1D17BE1E-F527-4E5C-BEFA-38BFA726FEB4}"/>
              </a:ext>
            </a:extLst>
          </p:cNvPr>
          <p:cNvPicPr>
            <a:picLocks noChangeAspect="1"/>
          </p:cNvPicPr>
          <p:nvPr/>
        </p:nvPicPr>
        <p:blipFill>
          <a:blip r:embed="rId3"/>
          <a:stretch>
            <a:fillRect/>
          </a:stretch>
        </p:blipFill>
        <p:spPr>
          <a:xfrm>
            <a:off x="6911026" y="2934682"/>
            <a:ext cx="4323735" cy="1085850"/>
          </a:xfrm>
          <a:prstGeom prst="rect">
            <a:avLst/>
          </a:prstGeom>
        </p:spPr>
      </p:pic>
      <p:pic>
        <p:nvPicPr>
          <p:cNvPr id="6" name="Picture 5">
            <a:extLst>
              <a:ext uri="{FF2B5EF4-FFF2-40B4-BE49-F238E27FC236}">
                <a16:creationId xmlns:a16="http://schemas.microsoft.com/office/drawing/2014/main" id="{86082BB4-2D7E-4415-AFE3-DFBD859F4D42}"/>
              </a:ext>
            </a:extLst>
          </p:cNvPr>
          <p:cNvPicPr>
            <a:picLocks noChangeAspect="1"/>
          </p:cNvPicPr>
          <p:nvPr/>
        </p:nvPicPr>
        <p:blipFill>
          <a:blip r:embed="rId4"/>
          <a:stretch>
            <a:fillRect/>
          </a:stretch>
        </p:blipFill>
        <p:spPr>
          <a:xfrm>
            <a:off x="548374" y="4355004"/>
            <a:ext cx="10963275" cy="1352550"/>
          </a:xfrm>
          <a:prstGeom prst="rect">
            <a:avLst/>
          </a:prstGeom>
        </p:spPr>
      </p:pic>
      <p:pic>
        <p:nvPicPr>
          <p:cNvPr id="7" name="Picture 6">
            <a:extLst>
              <a:ext uri="{FF2B5EF4-FFF2-40B4-BE49-F238E27FC236}">
                <a16:creationId xmlns:a16="http://schemas.microsoft.com/office/drawing/2014/main" id="{8D582185-ED08-4889-863E-CF8B83F08967}"/>
              </a:ext>
            </a:extLst>
          </p:cNvPr>
          <p:cNvPicPr>
            <a:picLocks noChangeAspect="1"/>
          </p:cNvPicPr>
          <p:nvPr/>
        </p:nvPicPr>
        <p:blipFill>
          <a:blip r:embed="rId5"/>
          <a:stretch>
            <a:fillRect/>
          </a:stretch>
        </p:blipFill>
        <p:spPr>
          <a:xfrm>
            <a:off x="8798718" y="5456521"/>
            <a:ext cx="2436043" cy="1228327"/>
          </a:xfrm>
          <a:prstGeom prst="rect">
            <a:avLst/>
          </a:prstGeom>
        </p:spPr>
      </p:pic>
    </p:spTree>
    <p:extLst>
      <p:ext uri="{BB962C8B-B14F-4D97-AF65-F5344CB8AC3E}">
        <p14:creationId xmlns:p14="http://schemas.microsoft.com/office/powerpoint/2010/main" val="369948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the Clinician Sees</a:t>
            </a:r>
          </a:p>
        </p:txBody>
      </p:sp>
      <p:sp>
        <p:nvSpPr>
          <p:cNvPr id="6" name="Freeform 5"/>
          <p:cNvSpPr/>
          <p:nvPr/>
        </p:nvSpPr>
        <p:spPr>
          <a:xfrm>
            <a:off x="1699744" y="1539937"/>
            <a:ext cx="5323226" cy="1542628"/>
          </a:xfrm>
          <a:custGeom>
            <a:avLst/>
            <a:gdLst>
              <a:gd name="connsiteX0" fmla="*/ 0 w 8229600"/>
              <a:gd name="connsiteY0" fmla="*/ 215469 h 2154694"/>
              <a:gd name="connsiteX1" fmla="*/ 63110 w 8229600"/>
              <a:gd name="connsiteY1" fmla="*/ 63109 h 2154694"/>
              <a:gd name="connsiteX2" fmla="*/ 215470 w 8229600"/>
              <a:gd name="connsiteY2" fmla="*/ 0 h 2154694"/>
              <a:gd name="connsiteX3" fmla="*/ 8014131 w 8229600"/>
              <a:gd name="connsiteY3" fmla="*/ 0 h 2154694"/>
              <a:gd name="connsiteX4" fmla="*/ 8166491 w 8229600"/>
              <a:gd name="connsiteY4" fmla="*/ 63110 h 2154694"/>
              <a:gd name="connsiteX5" fmla="*/ 8229600 w 8229600"/>
              <a:gd name="connsiteY5" fmla="*/ 215470 h 2154694"/>
              <a:gd name="connsiteX6" fmla="*/ 8229600 w 8229600"/>
              <a:gd name="connsiteY6" fmla="*/ 1939225 h 2154694"/>
              <a:gd name="connsiteX7" fmla="*/ 8166491 w 8229600"/>
              <a:gd name="connsiteY7" fmla="*/ 2091585 h 2154694"/>
              <a:gd name="connsiteX8" fmla="*/ 8014131 w 8229600"/>
              <a:gd name="connsiteY8" fmla="*/ 2154694 h 2154694"/>
              <a:gd name="connsiteX9" fmla="*/ 215469 w 8229600"/>
              <a:gd name="connsiteY9" fmla="*/ 2154694 h 2154694"/>
              <a:gd name="connsiteX10" fmla="*/ 63109 w 8229600"/>
              <a:gd name="connsiteY10" fmla="*/ 2091584 h 2154694"/>
              <a:gd name="connsiteX11" fmla="*/ 0 w 8229600"/>
              <a:gd name="connsiteY11" fmla="*/ 1939224 h 2154694"/>
              <a:gd name="connsiteX12" fmla="*/ 0 w 8229600"/>
              <a:gd name="connsiteY12" fmla="*/ 215469 h 215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9600" h="2154694">
                <a:moveTo>
                  <a:pt x="0" y="215469"/>
                </a:moveTo>
                <a:cubicBezTo>
                  <a:pt x="0" y="158323"/>
                  <a:pt x="22701" y="103518"/>
                  <a:pt x="63110" y="63109"/>
                </a:cubicBezTo>
                <a:cubicBezTo>
                  <a:pt x="103518" y="22701"/>
                  <a:pt x="158324" y="0"/>
                  <a:pt x="215470" y="0"/>
                </a:cubicBezTo>
                <a:lnTo>
                  <a:pt x="8014131" y="0"/>
                </a:lnTo>
                <a:cubicBezTo>
                  <a:pt x="8071277" y="0"/>
                  <a:pt x="8126082" y="22701"/>
                  <a:pt x="8166491" y="63110"/>
                </a:cubicBezTo>
                <a:cubicBezTo>
                  <a:pt x="8206899" y="103518"/>
                  <a:pt x="8229600" y="158324"/>
                  <a:pt x="8229600" y="215470"/>
                </a:cubicBezTo>
                <a:lnTo>
                  <a:pt x="8229600" y="1939225"/>
                </a:lnTo>
                <a:cubicBezTo>
                  <a:pt x="8229600" y="1996371"/>
                  <a:pt x="8206899" y="2051176"/>
                  <a:pt x="8166491" y="2091585"/>
                </a:cubicBezTo>
                <a:cubicBezTo>
                  <a:pt x="8126083" y="2131993"/>
                  <a:pt x="8071277" y="2154694"/>
                  <a:pt x="8014131" y="2154694"/>
                </a:cubicBezTo>
                <a:lnTo>
                  <a:pt x="215469" y="2154694"/>
                </a:lnTo>
                <a:cubicBezTo>
                  <a:pt x="158323" y="2154694"/>
                  <a:pt x="103518" y="2131993"/>
                  <a:pt x="63109" y="2091584"/>
                </a:cubicBezTo>
                <a:cubicBezTo>
                  <a:pt x="22701" y="2051176"/>
                  <a:pt x="0" y="1996370"/>
                  <a:pt x="0" y="1939224"/>
                </a:cubicBezTo>
                <a:lnTo>
                  <a:pt x="0" y="21546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89989" tIns="228600" rIns="228601" bIns="228600" numCol="1" spcCol="1270" anchor="ctr" anchorCtr="0">
            <a:noAutofit/>
          </a:bodyPr>
          <a:lstStyle/>
          <a:p>
            <a:pPr defTabSz="2667000">
              <a:lnSpc>
                <a:spcPct val="90000"/>
              </a:lnSpc>
              <a:spcBef>
                <a:spcPct val="0"/>
              </a:spcBef>
              <a:spcAft>
                <a:spcPct val="35000"/>
              </a:spcAft>
            </a:pPr>
            <a:r>
              <a:rPr lang="en-GB" sz="6000" dirty="0" err="1"/>
              <a:t>Crohn’s</a:t>
            </a:r>
            <a:r>
              <a:rPr lang="en-GB" sz="6000" dirty="0"/>
              <a:t> Disease</a:t>
            </a:r>
          </a:p>
        </p:txBody>
      </p:sp>
      <p:sp>
        <p:nvSpPr>
          <p:cNvPr id="7" name="Rounded Rectangle 6"/>
          <p:cNvSpPr/>
          <p:nvPr/>
        </p:nvSpPr>
        <p:spPr>
          <a:xfrm>
            <a:off x="2196669" y="1815671"/>
            <a:ext cx="1645920" cy="1040652"/>
          </a:xfrm>
          <a:prstGeom prst="roundRect">
            <a:avLst>
              <a:gd name="adj" fmla="val 10000"/>
            </a:avLst>
          </a:prstGeom>
          <a:blipFill rotWithShape="0">
            <a:blip r:embed="rId3" cstate="prin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8" name="Freeform 7"/>
          <p:cNvSpPr/>
          <p:nvPr/>
        </p:nvSpPr>
        <p:spPr>
          <a:xfrm>
            <a:off x="1453299" y="3698665"/>
            <a:ext cx="5965596" cy="1347700"/>
          </a:xfrm>
          <a:custGeom>
            <a:avLst/>
            <a:gdLst>
              <a:gd name="connsiteX0" fmla="*/ 0 w 8229600"/>
              <a:gd name="connsiteY0" fmla="*/ 215469 h 2154694"/>
              <a:gd name="connsiteX1" fmla="*/ 63110 w 8229600"/>
              <a:gd name="connsiteY1" fmla="*/ 63109 h 2154694"/>
              <a:gd name="connsiteX2" fmla="*/ 215470 w 8229600"/>
              <a:gd name="connsiteY2" fmla="*/ 0 h 2154694"/>
              <a:gd name="connsiteX3" fmla="*/ 8014131 w 8229600"/>
              <a:gd name="connsiteY3" fmla="*/ 0 h 2154694"/>
              <a:gd name="connsiteX4" fmla="*/ 8166491 w 8229600"/>
              <a:gd name="connsiteY4" fmla="*/ 63110 h 2154694"/>
              <a:gd name="connsiteX5" fmla="*/ 8229600 w 8229600"/>
              <a:gd name="connsiteY5" fmla="*/ 215470 h 2154694"/>
              <a:gd name="connsiteX6" fmla="*/ 8229600 w 8229600"/>
              <a:gd name="connsiteY6" fmla="*/ 1939225 h 2154694"/>
              <a:gd name="connsiteX7" fmla="*/ 8166491 w 8229600"/>
              <a:gd name="connsiteY7" fmla="*/ 2091585 h 2154694"/>
              <a:gd name="connsiteX8" fmla="*/ 8014131 w 8229600"/>
              <a:gd name="connsiteY8" fmla="*/ 2154694 h 2154694"/>
              <a:gd name="connsiteX9" fmla="*/ 215469 w 8229600"/>
              <a:gd name="connsiteY9" fmla="*/ 2154694 h 2154694"/>
              <a:gd name="connsiteX10" fmla="*/ 63109 w 8229600"/>
              <a:gd name="connsiteY10" fmla="*/ 2091584 h 2154694"/>
              <a:gd name="connsiteX11" fmla="*/ 0 w 8229600"/>
              <a:gd name="connsiteY11" fmla="*/ 1939224 h 2154694"/>
              <a:gd name="connsiteX12" fmla="*/ 0 w 8229600"/>
              <a:gd name="connsiteY12" fmla="*/ 215469 h 215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9600" h="2154694">
                <a:moveTo>
                  <a:pt x="0" y="215469"/>
                </a:moveTo>
                <a:cubicBezTo>
                  <a:pt x="0" y="158323"/>
                  <a:pt x="22701" y="103518"/>
                  <a:pt x="63110" y="63109"/>
                </a:cubicBezTo>
                <a:cubicBezTo>
                  <a:pt x="103518" y="22701"/>
                  <a:pt x="158324" y="0"/>
                  <a:pt x="215470" y="0"/>
                </a:cubicBezTo>
                <a:lnTo>
                  <a:pt x="8014131" y="0"/>
                </a:lnTo>
                <a:cubicBezTo>
                  <a:pt x="8071277" y="0"/>
                  <a:pt x="8126082" y="22701"/>
                  <a:pt x="8166491" y="63110"/>
                </a:cubicBezTo>
                <a:cubicBezTo>
                  <a:pt x="8206899" y="103518"/>
                  <a:pt x="8229600" y="158324"/>
                  <a:pt x="8229600" y="215470"/>
                </a:cubicBezTo>
                <a:lnTo>
                  <a:pt x="8229600" y="1939225"/>
                </a:lnTo>
                <a:cubicBezTo>
                  <a:pt x="8229600" y="1996371"/>
                  <a:pt x="8206899" y="2051176"/>
                  <a:pt x="8166491" y="2091585"/>
                </a:cubicBezTo>
                <a:cubicBezTo>
                  <a:pt x="8126083" y="2131993"/>
                  <a:pt x="8071277" y="2154694"/>
                  <a:pt x="8014131" y="2154694"/>
                </a:cubicBezTo>
                <a:lnTo>
                  <a:pt x="215469" y="2154694"/>
                </a:lnTo>
                <a:cubicBezTo>
                  <a:pt x="158323" y="2154694"/>
                  <a:pt x="103518" y="2131993"/>
                  <a:pt x="63109" y="2091584"/>
                </a:cubicBezTo>
                <a:cubicBezTo>
                  <a:pt x="22701" y="2051176"/>
                  <a:pt x="0" y="1996370"/>
                  <a:pt x="0" y="1939224"/>
                </a:cubicBezTo>
                <a:lnTo>
                  <a:pt x="0" y="215469"/>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89989" tIns="228600" rIns="228601" bIns="228600" numCol="1" spcCol="1270" anchor="ctr" anchorCtr="0">
            <a:noAutofit/>
          </a:bodyPr>
          <a:lstStyle/>
          <a:p>
            <a:pPr defTabSz="2667000">
              <a:lnSpc>
                <a:spcPct val="90000"/>
              </a:lnSpc>
              <a:spcBef>
                <a:spcPct val="0"/>
              </a:spcBef>
              <a:spcAft>
                <a:spcPct val="35000"/>
              </a:spcAft>
            </a:pPr>
            <a:r>
              <a:rPr lang="en-GB" sz="6000" dirty="0"/>
              <a:t>34000006</a:t>
            </a:r>
          </a:p>
        </p:txBody>
      </p:sp>
      <p:sp>
        <p:nvSpPr>
          <p:cNvPr id="9" name="Rounded Rectangle 8"/>
          <p:cNvSpPr/>
          <p:nvPr/>
        </p:nvSpPr>
        <p:spPr>
          <a:xfrm>
            <a:off x="1699744" y="3698665"/>
            <a:ext cx="1645920" cy="1347700"/>
          </a:xfrm>
          <a:prstGeom prst="roundRect">
            <a:avLst>
              <a:gd name="adj" fmla="val 10000"/>
            </a:avLst>
          </a:prstGeom>
          <a:blipFill rotWithShape="0">
            <a:blip r:embed="rId4" cstate="prin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3" name="Picture 2">
            <a:extLst>
              <a:ext uri="{FF2B5EF4-FFF2-40B4-BE49-F238E27FC236}">
                <a16:creationId xmlns:a16="http://schemas.microsoft.com/office/drawing/2014/main" id="{F5250DFE-6661-4488-8BDC-806619CA9AA9}"/>
              </a:ext>
            </a:extLst>
          </p:cNvPr>
          <p:cNvPicPr>
            <a:picLocks noChangeAspect="1"/>
          </p:cNvPicPr>
          <p:nvPr/>
        </p:nvPicPr>
        <p:blipFill>
          <a:blip r:embed="rId5"/>
          <a:stretch>
            <a:fillRect/>
          </a:stretch>
        </p:blipFill>
        <p:spPr>
          <a:xfrm>
            <a:off x="7748832" y="865401"/>
            <a:ext cx="4369127" cy="5391150"/>
          </a:xfrm>
          <a:prstGeom prst="rect">
            <a:avLst/>
          </a:prstGeom>
        </p:spPr>
      </p:pic>
    </p:spTree>
    <p:extLst>
      <p:ext uri="{BB962C8B-B14F-4D97-AF65-F5344CB8AC3E}">
        <p14:creationId xmlns:p14="http://schemas.microsoft.com/office/powerpoint/2010/main" val="1747285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SNOMED CT</a:t>
            </a:r>
          </a:p>
        </p:txBody>
      </p:sp>
      <p:sp>
        <p:nvSpPr>
          <p:cNvPr id="3" name="Content Placeholder 2"/>
          <p:cNvSpPr>
            <a:spLocks noGrp="1"/>
          </p:cNvSpPr>
          <p:nvPr>
            <p:ph idx="1"/>
          </p:nvPr>
        </p:nvSpPr>
        <p:spPr/>
        <p:txBody>
          <a:bodyPr>
            <a:normAutofit lnSpcReduction="10000"/>
          </a:bodyPr>
          <a:lstStyle/>
          <a:p>
            <a:r>
              <a:rPr lang="en-GB" dirty="0"/>
              <a:t>If it is decided to admit a patient in Emergency, a structured form is completed with details of the speciality referred to and treatment required. When these are recorded in SNOMED CT they can be sent electronically to the GP so they are kept informed of key information about their patients.</a:t>
            </a:r>
          </a:p>
          <a:p>
            <a:r>
              <a:rPr lang="en-GB" dirty="0"/>
              <a:t>The recording of Allergies and Adverse Reactions can be critical for the effective care of a patient. Ensuring these are clearly recorded for use by other clinicians is an ideal use of SNOMED CT.</a:t>
            </a:r>
          </a:p>
          <a:p>
            <a:r>
              <a:rPr lang="en-GB" dirty="0"/>
              <a:t>Once the intervention has been completed a discharge summary is returned to the GP and may contain SNOMED CT terms that could be taken straight into the GP system</a:t>
            </a:r>
          </a:p>
          <a:p>
            <a:endParaRPr lang="en-US" dirty="0"/>
          </a:p>
        </p:txBody>
      </p:sp>
    </p:spTree>
    <p:extLst>
      <p:ext uri="{BB962C8B-B14F-4D97-AF65-F5344CB8AC3E}">
        <p14:creationId xmlns:p14="http://schemas.microsoft.com/office/powerpoint/2010/main" val="328093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 Across Professions</a:t>
            </a:r>
          </a:p>
        </p:txBody>
      </p:sp>
      <p:sp>
        <p:nvSpPr>
          <p:cNvPr id="3" name="Content Placeholder 2"/>
          <p:cNvSpPr>
            <a:spLocks noGrp="1"/>
          </p:cNvSpPr>
          <p:nvPr>
            <p:ph idx="1"/>
          </p:nvPr>
        </p:nvSpPr>
        <p:spPr/>
        <p:txBody>
          <a:bodyPr/>
          <a:lstStyle/>
          <a:p>
            <a:pPr lvl="0"/>
            <a:r>
              <a:rPr lang="en-GB" dirty="0"/>
              <a:t>Synonyms – same concept said in different ways to support cross discipline working</a:t>
            </a:r>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659" y="3140967"/>
            <a:ext cx="6399245" cy="3199623"/>
          </a:xfrm>
          <a:prstGeom prst="rect">
            <a:avLst/>
          </a:prstGeom>
        </p:spPr>
      </p:pic>
      <p:sp>
        <p:nvSpPr>
          <p:cNvPr id="6" name="TextBox 5"/>
          <p:cNvSpPr txBox="1"/>
          <p:nvPr/>
        </p:nvSpPr>
        <p:spPr>
          <a:xfrm>
            <a:off x="815413" y="3165530"/>
            <a:ext cx="1728192" cy="830997"/>
          </a:xfrm>
          <a:prstGeom prst="rect">
            <a:avLst/>
          </a:prstGeom>
          <a:noFill/>
        </p:spPr>
        <p:txBody>
          <a:bodyPr wrap="square" rtlCol="0">
            <a:spAutoFit/>
          </a:bodyPr>
          <a:lstStyle/>
          <a:p>
            <a:r>
              <a:rPr lang="en-GB" sz="2400" dirty="0"/>
              <a:t>Patient – black eye</a:t>
            </a:r>
          </a:p>
        </p:txBody>
      </p:sp>
      <p:sp>
        <p:nvSpPr>
          <p:cNvPr id="7" name="TextBox 6"/>
          <p:cNvSpPr txBox="1"/>
          <p:nvPr/>
        </p:nvSpPr>
        <p:spPr>
          <a:xfrm>
            <a:off x="815414" y="4748366"/>
            <a:ext cx="2208245" cy="830997"/>
          </a:xfrm>
          <a:prstGeom prst="rect">
            <a:avLst/>
          </a:prstGeom>
          <a:noFill/>
        </p:spPr>
        <p:txBody>
          <a:bodyPr wrap="square" rtlCol="0">
            <a:spAutoFit/>
          </a:bodyPr>
          <a:lstStyle/>
          <a:p>
            <a:r>
              <a:rPr lang="en-GB" sz="2400" dirty="0"/>
              <a:t>Nurse – bruise of eye</a:t>
            </a:r>
          </a:p>
        </p:txBody>
      </p:sp>
      <p:sp>
        <p:nvSpPr>
          <p:cNvPr id="8" name="TextBox 7"/>
          <p:cNvSpPr txBox="1"/>
          <p:nvPr/>
        </p:nvSpPr>
        <p:spPr>
          <a:xfrm>
            <a:off x="9840416" y="3983934"/>
            <a:ext cx="1728192" cy="1200329"/>
          </a:xfrm>
          <a:prstGeom prst="rect">
            <a:avLst/>
          </a:prstGeom>
          <a:noFill/>
        </p:spPr>
        <p:txBody>
          <a:bodyPr wrap="square" rtlCol="0">
            <a:spAutoFit/>
          </a:bodyPr>
          <a:lstStyle/>
          <a:p>
            <a:r>
              <a:rPr lang="en-GB" sz="2400" dirty="0"/>
              <a:t>Doctor – contusion of eye</a:t>
            </a:r>
          </a:p>
        </p:txBody>
      </p:sp>
    </p:spTree>
    <p:extLst>
      <p:ext uri="{BB962C8B-B14F-4D97-AF65-F5344CB8AC3E}">
        <p14:creationId xmlns:p14="http://schemas.microsoft.com/office/powerpoint/2010/main" val="1936696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 Across Professions</a:t>
            </a:r>
          </a:p>
        </p:txBody>
      </p:sp>
      <p:sp>
        <p:nvSpPr>
          <p:cNvPr id="3" name="Content Placeholder 2"/>
          <p:cNvSpPr>
            <a:spLocks noGrp="1"/>
          </p:cNvSpPr>
          <p:nvPr>
            <p:ph idx="1"/>
          </p:nvPr>
        </p:nvSpPr>
        <p:spPr/>
        <p:txBody>
          <a:bodyPr/>
          <a:lstStyle/>
          <a:p>
            <a:pPr lvl="0"/>
            <a:r>
              <a:rPr lang="en-GB" dirty="0"/>
              <a:t>Across primary, secondary, community, social care, mental health</a:t>
            </a:r>
          </a:p>
          <a:p>
            <a:endParaRPr lang="en-GB" dirty="0"/>
          </a:p>
        </p:txBody>
      </p:sp>
      <p:graphicFrame>
        <p:nvGraphicFramePr>
          <p:cNvPr id="5" name="Diagram 4"/>
          <p:cNvGraphicFramePr/>
          <p:nvPr>
            <p:extLst/>
          </p:nvPr>
        </p:nvGraphicFramePr>
        <p:xfrm>
          <a:off x="1967541" y="2713751"/>
          <a:ext cx="8064896" cy="3919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349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 Communication – “</a:t>
            </a:r>
            <a:r>
              <a:rPr lang="en-GB" i="1" dirty="0"/>
              <a:t>Connect all</a:t>
            </a:r>
            <a:r>
              <a:rPr lang="en-GB" dirty="0"/>
              <a:t>”</a:t>
            </a:r>
          </a:p>
        </p:txBody>
      </p:sp>
      <p:sp>
        <p:nvSpPr>
          <p:cNvPr id="3" name="Content Placeholder 2"/>
          <p:cNvSpPr>
            <a:spLocks noGrp="1"/>
          </p:cNvSpPr>
          <p:nvPr>
            <p:ph idx="1"/>
          </p:nvPr>
        </p:nvSpPr>
        <p:spPr/>
        <p:txBody>
          <a:bodyPr/>
          <a:lstStyle/>
          <a:p>
            <a:pPr lvl="0"/>
            <a:r>
              <a:rPr lang="en-GB" dirty="0"/>
              <a:t>Seamless transfer - coded information to be electronically communicated - without mapping</a:t>
            </a:r>
          </a:p>
          <a:p>
            <a:endParaRPr lang="en-GB" dirty="0"/>
          </a:p>
        </p:txBody>
      </p:sp>
      <p:graphicFrame>
        <p:nvGraphicFramePr>
          <p:cNvPr id="5" name="Diagram 4"/>
          <p:cNvGraphicFramePr/>
          <p:nvPr>
            <p:extLst/>
          </p:nvPr>
        </p:nvGraphicFramePr>
        <p:xfrm>
          <a:off x="1967541" y="2713751"/>
          <a:ext cx="8064896" cy="3919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Left-Right Arrow 9"/>
          <p:cNvSpPr/>
          <p:nvPr/>
        </p:nvSpPr>
        <p:spPr>
          <a:xfrm rot="18847387">
            <a:off x="4955084" y="3673832"/>
            <a:ext cx="576064" cy="480053"/>
          </a:xfrm>
          <a:prstGeom prst="leftRightArrow">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contourW="12700">
            <a:bevelT/>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Left-Right Arrow 10"/>
          <p:cNvSpPr/>
          <p:nvPr/>
        </p:nvSpPr>
        <p:spPr>
          <a:xfrm rot="2836115">
            <a:off x="4956156" y="5249259"/>
            <a:ext cx="576064" cy="480053"/>
          </a:xfrm>
          <a:prstGeom prst="leftRightArrow">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contourW="12700">
            <a:bevelT/>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 name="Left-Right Arrow 11"/>
          <p:cNvSpPr/>
          <p:nvPr/>
        </p:nvSpPr>
        <p:spPr>
          <a:xfrm rot="18847387">
            <a:off x="6564841" y="5249259"/>
            <a:ext cx="576064" cy="480053"/>
          </a:xfrm>
          <a:prstGeom prst="leftRightArrow">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contourW="12700">
            <a:bevelT/>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Left-Right Arrow 12"/>
          <p:cNvSpPr/>
          <p:nvPr/>
        </p:nvSpPr>
        <p:spPr>
          <a:xfrm rot="2755929">
            <a:off x="6468793" y="3673832"/>
            <a:ext cx="576064" cy="480053"/>
          </a:xfrm>
          <a:prstGeom prst="leftRightArrow">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contourW="12700">
            <a:bevelT/>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417517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 Communication – “</a:t>
            </a:r>
            <a:r>
              <a:rPr lang="en-GB" i="1" dirty="0"/>
              <a:t>Connect all</a:t>
            </a:r>
            <a:r>
              <a:rPr lang="en-GB" dirty="0"/>
              <a:t>”</a:t>
            </a:r>
          </a:p>
        </p:txBody>
      </p:sp>
      <p:sp>
        <p:nvSpPr>
          <p:cNvPr id="3" name="Content Placeholder 2"/>
          <p:cNvSpPr>
            <a:spLocks noGrp="1"/>
          </p:cNvSpPr>
          <p:nvPr>
            <p:ph idx="1"/>
          </p:nvPr>
        </p:nvSpPr>
        <p:spPr/>
        <p:txBody>
          <a:bodyPr/>
          <a:lstStyle/>
          <a:p>
            <a:pPr lvl="0"/>
            <a:r>
              <a:rPr lang="en-GB" dirty="0"/>
              <a:t>Translated into different languages: Spanish, French, Swedish, Danish ... Work starting in Lithuanian, Polish</a:t>
            </a:r>
          </a:p>
          <a:p>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3573017"/>
            <a:ext cx="2441309" cy="27810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499" y="3573017"/>
            <a:ext cx="3708100" cy="2781075"/>
          </a:xfrm>
          <a:prstGeom prst="rect">
            <a:avLst/>
          </a:prstGeom>
        </p:spPr>
      </p:pic>
      <p:sp>
        <p:nvSpPr>
          <p:cNvPr id="6" name="TextBox 5"/>
          <p:cNvSpPr txBox="1"/>
          <p:nvPr/>
        </p:nvSpPr>
        <p:spPr>
          <a:xfrm>
            <a:off x="2543608" y="4014853"/>
            <a:ext cx="2307619" cy="461665"/>
          </a:xfrm>
          <a:prstGeom prst="rect">
            <a:avLst/>
          </a:prstGeom>
          <a:noFill/>
        </p:spPr>
        <p:txBody>
          <a:bodyPr wrap="none" rtlCol="0">
            <a:spAutoFit/>
          </a:bodyPr>
          <a:lstStyle/>
          <a:p>
            <a:r>
              <a:rPr lang="en-GB" sz="2400" dirty="0"/>
              <a:t>morphine allergy</a:t>
            </a:r>
          </a:p>
        </p:txBody>
      </p:sp>
      <p:sp>
        <p:nvSpPr>
          <p:cNvPr id="7" name="TextBox 6"/>
          <p:cNvSpPr txBox="1"/>
          <p:nvPr/>
        </p:nvSpPr>
        <p:spPr>
          <a:xfrm>
            <a:off x="6680902" y="4963554"/>
            <a:ext cx="1855573" cy="461665"/>
          </a:xfrm>
          <a:prstGeom prst="rect">
            <a:avLst/>
          </a:prstGeom>
          <a:noFill/>
        </p:spPr>
        <p:txBody>
          <a:bodyPr wrap="none" rtlCol="0">
            <a:spAutoFit/>
          </a:bodyPr>
          <a:lstStyle/>
          <a:p>
            <a:r>
              <a:rPr lang="en-GB" sz="2400" dirty="0" err="1"/>
              <a:t>morfin</a:t>
            </a:r>
            <a:r>
              <a:rPr lang="en-GB" sz="2400" dirty="0"/>
              <a:t> </a:t>
            </a:r>
            <a:r>
              <a:rPr lang="en-GB" sz="2400" dirty="0" err="1"/>
              <a:t>allergi</a:t>
            </a:r>
            <a:endParaRPr lang="en-GB" sz="2400" dirty="0"/>
          </a:p>
        </p:txBody>
      </p:sp>
      <p:sp>
        <p:nvSpPr>
          <p:cNvPr id="8" name="Left-Right Arrow 7"/>
          <p:cNvSpPr/>
          <p:nvPr/>
        </p:nvSpPr>
        <p:spPr>
          <a:xfrm rot="1549945">
            <a:off x="4966219" y="4561740"/>
            <a:ext cx="1660808" cy="360040"/>
          </a:xfrm>
          <a:prstGeom prst="leftRightArrow">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contourW="12700">
            <a:bevelT/>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561245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Benefits</a:t>
            </a:r>
          </a:p>
        </p:txBody>
      </p:sp>
      <p:sp>
        <p:nvSpPr>
          <p:cNvPr id="3" name="Content Placeholder 2"/>
          <p:cNvSpPr>
            <a:spLocks noGrp="1"/>
          </p:cNvSpPr>
          <p:nvPr>
            <p:ph idx="1"/>
          </p:nvPr>
        </p:nvSpPr>
        <p:spPr/>
        <p:txBody>
          <a:bodyPr/>
          <a:lstStyle/>
          <a:p>
            <a:r>
              <a:rPr lang="en-GB" dirty="0"/>
              <a:t>Across different specialisms: orthopaedics, cardiology, renal, microbiology, histopathology ...</a:t>
            </a:r>
          </a:p>
          <a:p>
            <a:r>
              <a:rPr lang="en-GB" dirty="0"/>
              <a:t>Across primary, secondary, community, social care, mental health</a:t>
            </a:r>
          </a:p>
          <a:p>
            <a:r>
              <a:rPr lang="en-GB" dirty="0"/>
              <a:t>Synonyms – same concept said in different ways to support cross discipline working</a:t>
            </a:r>
          </a:p>
          <a:p>
            <a:r>
              <a:rPr lang="en-GB" dirty="0"/>
              <a:t>Seamless transfer - coded information to be electronically communicated - without mapping</a:t>
            </a:r>
          </a:p>
          <a:p>
            <a:r>
              <a:rPr lang="en-GB" dirty="0"/>
              <a:t>Translated into different languages: Spanish, French, Swedish, Danish ... Work starting in Lithuanian, Polish</a:t>
            </a:r>
          </a:p>
          <a:p>
            <a:endParaRPr lang="en-US" dirty="0"/>
          </a:p>
        </p:txBody>
      </p:sp>
    </p:spTree>
    <p:extLst>
      <p:ext uri="{BB962C8B-B14F-4D97-AF65-F5344CB8AC3E}">
        <p14:creationId xmlns:p14="http://schemas.microsoft.com/office/powerpoint/2010/main" val="1443341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Benefits</a:t>
            </a:r>
          </a:p>
        </p:txBody>
      </p:sp>
      <p:sp>
        <p:nvSpPr>
          <p:cNvPr id="3" name="Content Placeholder 2"/>
          <p:cNvSpPr>
            <a:spLocks noGrp="1"/>
          </p:cNvSpPr>
          <p:nvPr>
            <p:ph idx="1"/>
          </p:nvPr>
        </p:nvSpPr>
        <p:spPr/>
        <p:txBody>
          <a:bodyPr/>
          <a:lstStyle/>
          <a:p>
            <a:r>
              <a:rPr lang="en-GB" dirty="0"/>
              <a:t>Suppliers in different countries using the same terminology</a:t>
            </a:r>
          </a:p>
          <a:p>
            <a:r>
              <a:rPr lang="en-GB" dirty="0"/>
              <a:t>Potential for improved functionality of systems as supporting just one terminology</a:t>
            </a:r>
          </a:p>
          <a:p>
            <a:r>
              <a:rPr lang="en-GB" dirty="0"/>
              <a:t>Collaborative effort: more cost effective</a:t>
            </a:r>
          </a:p>
          <a:p>
            <a:r>
              <a:rPr lang="en-GB" dirty="0"/>
              <a:t>Links with other international standards – </a:t>
            </a:r>
            <a:r>
              <a:rPr lang="en-GB" dirty="0" err="1"/>
              <a:t>eg</a:t>
            </a:r>
            <a:r>
              <a:rPr lang="en-GB" dirty="0"/>
              <a:t>. World Health Organisation</a:t>
            </a:r>
          </a:p>
          <a:p>
            <a:endParaRPr lang="en-US" dirty="0"/>
          </a:p>
        </p:txBody>
      </p:sp>
    </p:spTree>
    <p:extLst>
      <p:ext uri="{BB962C8B-B14F-4D97-AF65-F5344CB8AC3E}">
        <p14:creationId xmlns:p14="http://schemas.microsoft.com/office/powerpoint/2010/main" val="203309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Transfer of Care Initiative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87490" y="1412777"/>
            <a:ext cx="9392887" cy="5168867"/>
          </a:xfrm>
        </p:spPr>
      </p:pic>
    </p:spTree>
    <p:extLst>
      <p:ext uri="{BB962C8B-B14F-4D97-AF65-F5344CB8AC3E}">
        <p14:creationId xmlns:p14="http://schemas.microsoft.com/office/powerpoint/2010/main" val="3813644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3C85-54DE-4BC5-A860-BD1999EDC5E2}"/>
              </a:ext>
            </a:extLst>
          </p:cNvPr>
          <p:cNvSpPr>
            <a:spLocks noGrp="1"/>
          </p:cNvSpPr>
          <p:nvPr>
            <p:ph type="title"/>
          </p:nvPr>
        </p:nvSpPr>
        <p:spPr>
          <a:xfrm>
            <a:off x="838200" y="365125"/>
            <a:ext cx="5572027" cy="1325563"/>
          </a:xfrm>
        </p:spPr>
        <p:txBody>
          <a:bodyPr/>
          <a:lstStyle/>
          <a:p>
            <a:r>
              <a:rPr lang="en-US" dirty="0"/>
              <a:t>SNOMED Graph</a:t>
            </a:r>
          </a:p>
        </p:txBody>
      </p:sp>
      <p:pic>
        <p:nvPicPr>
          <p:cNvPr id="4" name="Content Placeholder 3">
            <a:extLst>
              <a:ext uri="{FF2B5EF4-FFF2-40B4-BE49-F238E27FC236}">
                <a16:creationId xmlns:a16="http://schemas.microsoft.com/office/drawing/2014/main" id="{EBE36A1F-0EDE-43DD-9D85-B8F19FCF6A1D}"/>
              </a:ext>
            </a:extLst>
          </p:cNvPr>
          <p:cNvPicPr>
            <a:picLocks noGrp="1" noChangeAspect="1"/>
          </p:cNvPicPr>
          <p:nvPr>
            <p:ph idx="1"/>
          </p:nvPr>
        </p:nvPicPr>
        <p:blipFill>
          <a:blip r:embed="rId2"/>
          <a:stretch>
            <a:fillRect/>
          </a:stretch>
        </p:blipFill>
        <p:spPr>
          <a:xfrm>
            <a:off x="1692628" y="1690688"/>
            <a:ext cx="8806743" cy="4351338"/>
          </a:xfrm>
          <a:prstGeom prst="rect">
            <a:avLst/>
          </a:prstGeom>
        </p:spPr>
      </p:pic>
      <p:sp>
        <p:nvSpPr>
          <p:cNvPr id="5" name="TextBox 4">
            <a:extLst>
              <a:ext uri="{FF2B5EF4-FFF2-40B4-BE49-F238E27FC236}">
                <a16:creationId xmlns:a16="http://schemas.microsoft.com/office/drawing/2014/main" id="{F459C01F-3D65-4112-AB86-AF0D435047A8}"/>
              </a:ext>
            </a:extLst>
          </p:cNvPr>
          <p:cNvSpPr txBox="1"/>
          <p:nvPr/>
        </p:nvSpPr>
        <p:spPr>
          <a:xfrm>
            <a:off x="7711126" y="461913"/>
            <a:ext cx="3638746" cy="923330"/>
          </a:xfrm>
          <a:prstGeom prst="rect">
            <a:avLst/>
          </a:prstGeom>
          <a:noFill/>
        </p:spPr>
        <p:txBody>
          <a:bodyPr wrap="square" rtlCol="0">
            <a:spAutoFit/>
          </a:bodyPr>
          <a:lstStyle/>
          <a:p>
            <a:r>
              <a:rPr lang="en-US" i="1" dirty="0"/>
              <a:t>Thrombin embedded bandage </a:t>
            </a:r>
            <a:r>
              <a:rPr lang="en-US" dirty="0"/>
              <a:t>(ID 412025006) is tagged with both </a:t>
            </a:r>
            <a:r>
              <a:rPr lang="en-US" i="1" dirty="0"/>
              <a:t>(PO</a:t>
            </a:r>
            <a:r>
              <a:rPr lang="en-US" dirty="0"/>
              <a:t>,</a:t>
            </a:r>
          </a:p>
          <a:p>
            <a:r>
              <a:rPr lang="en-US" i="1" dirty="0"/>
              <a:t>6) </a:t>
            </a:r>
            <a:r>
              <a:rPr lang="en-US" dirty="0"/>
              <a:t>and </a:t>
            </a:r>
            <a:r>
              <a:rPr lang="en-US" i="1" dirty="0"/>
              <a:t>(PB</a:t>
            </a:r>
            <a:r>
              <a:rPr lang="en-US" dirty="0"/>
              <a:t>, </a:t>
            </a:r>
            <a:r>
              <a:rPr lang="en-US" i="1" dirty="0"/>
              <a:t>3)</a:t>
            </a:r>
            <a:r>
              <a:rPr lang="en-US" dirty="0"/>
              <a:t>)</a:t>
            </a:r>
          </a:p>
        </p:txBody>
      </p:sp>
      <p:pic>
        <p:nvPicPr>
          <p:cNvPr id="3" name="Picture 2">
            <a:extLst>
              <a:ext uri="{FF2B5EF4-FFF2-40B4-BE49-F238E27FC236}">
                <a16:creationId xmlns:a16="http://schemas.microsoft.com/office/drawing/2014/main" id="{750D5836-74EA-4B75-B50B-93B344D0E24A}"/>
              </a:ext>
            </a:extLst>
          </p:cNvPr>
          <p:cNvPicPr>
            <a:picLocks noChangeAspect="1"/>
          </p:cNvPicPr>
          <p:nvPr/>
        </p:nvPicPr>
        <p:blipFill>
          <a:blip r:embed="rId3"/>
          <a:stretch>
            <a:fillRect/>
          </a:stretch>
        </p:blipFill>
        <p:spPr>
          <a:xfrm>
            <a:off x="511379" y="4400907"/>
            <a:ext cx="1381135" cy="609604"/>
          </a:xfrm>
          <a:prstGeom prst="rect">
            <a:avLst/>
          </a:prstGeom>
        </p:spPr>
      </p:pic>
      <p:pic>
        <p:nvPicPr>
          <p:cNvPr id="6" name="Picture 5">
            <a:extLst>
              <a:ext uri="{FF2B5EF4-FFF2-40B4-BE49-F238E27FC236}">
                <a16:creationId xmlns:a16="http://schemas.microsoft.com/office/drawing/2014/main" id="{43506714-F11F-451A-9F4E-B24DE61A21A0}"/>
              </a:ext>
            </a:extLst>
          </p:cNvPr>
          <p:cNvPicPr>
            <a:picLocks noChangeAspect="1"/>
          </p:cNvPicPr>
          <p:nvPr/>
        </p:nvPicPr>
        <p:blipFill>
          <a:blip r:embed="rId4"/>
          <a:stretch>
            <a:fillRect/>
          </a:stretch>
        </p:blipFill>
        <p:spPr>
          <a:xfrm>
            <a:off x="433111" y="5167312"/>
            <a:ext cx="1790713" cy="581029"/>
          </a:xfrm>
          <a:prstGeom prst="rect">
            <a:avLst/>
          </a:prstGeom>
        </p:spPr>
      </p:pic>
      <p:pic>
        <p:nvPicPr>
          <p:cNvPr id="7" name="Picture 6">
            <a:extLst>
              <a:ext uri="{FF2B5EF4-FFF2-40B4-BE49-F238E27FC236}">
                <a16:creationId xmlns:a16="http://schemas.microsoft.com/office/drawing/2014/main" id="{726F592A-4B7F-446C-ABF3-9FCE9F9D0F66}"/>
              </a:ext>
            </a:extLst>
          </p:cNvPr>
          <p:cNvPicPr>
            <a:picLocks noChangeAspect="1"/>
          </p:cNvPicPr>
          <p:nvPr/>
        </p:nvPicPr>
        <p:blipFill>
          <a:blip r:embed="rId5"/>
          <a:stretch>
            <a:fillRect/>
          </a:stretch>
        </p:blipFill>
        <p:spPr>
          <a:xfrm>
            <a:off x="398604" y="5898354"/>
            <a:ext cx="1419235" cy="581029"/>
          </a:xfrm>
          <a:prstGeom prst="rect">
            <a:avLst/>
          </a:prstGeom>
        </p:spPr>
      </p:pic>
    </p:spTree>
    <p:extLst>
      <p:ext uri="{BB962C8B-B14F-4D97-AF65-F5344CB8AC3E}">
        <p14:creationId xmlns:p14="http://schemas.microsoft.com/office/powerpoint/2010/main" val="1112819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284236-5821-47A1-98E8-10A53117AAE4}"/>
              </a:ext>
            </a:extLst>
          </p:cNvPr>
          <p:cNvPicPr>
            <a:picLocks noChangeAspect="1"/>
          </p:cNvPicPr>
          <p:nvPr/>
        </p:nvPicPr>
        <p:blipFill>
          <a:blip r:embed="rId2"/>
          <a:stretch>
            <a:fillRect/>
          </a:stretch>
        </p:blipFill>
        <p:spPr>
          <a:xfrm>
            <a:off x="716437" y="1523632"/>
            <a:ext cx="10759126" cy="4187808"/>
          </a:xfrm>
          <a:prstGeom prst="rect">
            <a:avLst/>
          </a:prstGeom>
        </p:spPr>
      </p:pic>
    </p:spTree>
    <p:extLst>
      <p:ext uri="{BB962C8B-B14F-4D97-AF65-F5344CB8AC3E}">
        <p14:creationId xmlns:p14="http://schemas.microsoft.com/office/powerpoint/2010/main" val="1328977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C9A7-2F45-4370-B5B0-1E1913A47E5E}"/>
              </a:ext>
            </a:extLst>
          </p:cNvPr>
          <p:cNvSpPr>
            <a:spLocks noGrp="1"/>
          </p:cNvSpPr>
          <p:nvPr>
            <p:ph type="title"/>
          </p:nvPr>
        </p:nvSpPr>
        <p:spPr/>
        <p:txBody>
          <a:bodyPr/>
          <a:lstStyle/>
          <a:p>
            <a:r>
              <a:rPr lang="en-US" dirty="0"/>
              <a:t>Sub-hierarchies of SNOMED</a:t>
            </a:r>
          </a:p>
        </p:txBody>
      </p:sp>
      <p:pic>
        <p:nvPicPr>
          <p:cNvPr id="4" name="Content Placeholder 3">
            <a:extLst>
              <a:ext uri="{FF2B5EF4-FFF2-40B4-BE49-F238E27FC236}">
                <a16:creationId xmlns:a16="http://schemas.microsoft.com/office/drawing/2014/main" id="{2381FF4C-A93A-4F1A-9660-5DF6A4D3212C}"/>
              </a:ext>
            </a:extLst>
          </p:cNvPr>
          <p:cNvPicPr>
            <a:picLocks noGrp="1" noChangeAspect="1"/>
          </p:cNvPicPr>
          <p:nvPr>
            <p:ph idx="1"/>
          </p:nvPr>
        </p:nvPicPr>
        <p:blipFill>
          <a:blip r:embed="rId2"/>
          <a:stretch>
            <a:fillRect/>
          </a:stretch>
        </p:blipFill>
        <p:spPr>
          <a:xfrm>
            <a:off x="1033476" y="1608809"/>
            <a:ext cx="6611662" cy="4351338"/>
          </a:xfrm>
          <a:prstGeom prst="rect">
            <a:avLst/>
          </a:prstGeom>
        </p:spPr>
      </p:pic>
      <p:pic>
        <p:nvPicPr>
          <p:cNvPr id="3" name="Picture 2">
            <a:extLst>
              <a:ext uri="{FF2B5EF4-FFF2-40B4-BE49-F238E27FC236}">
                <a16:creationId xmlns:a16="http://schemas.microsoft.com/office/drawing/2014/main" id="{95C04B16-734F-4F60-BE99-0F98B606B890}"/>
              </a:ext>
            </a:extLst>
          </p:cNvPr>
          <p:cNvPicPr>
            <a:picLocks noChangeAspect="1"/>
          </p:cNvPicPr>
          <p:nvPr/>
        </p:nvPicPr>
        <p:blipFill>
          <a:blip r:embed="rId3"/>
          <a:stretch>
            <a:fillRect/>
          </a:stretch>
        </p:blipFill>
        <p:spPr>
          <a:xfrm>
            <a:off x="8217360" y="897853"/>
            <a:ext cx="3974640" cy="4689835"/>
          </a:xfrm>
          <a:prstGeom prst="rect">
            <a:avLst/>
          </a:prstGeom>
        </p:spPr>
      </p:pic>
    </p:spTree>
    <p:extLst>
      <p:ext uri="{BB962C8B-B14F-4D97-AF65-F5344CB8AC3E}">
        <p14:creationId xmlns:p14="http://schemas.microsoft.com/office/powerpoint/2010/main" val="2583246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B36-8579-4A18-852C-FE838D876F1E}"/>
              </a:ext>
            </a:extLst>
          </p:cNvPr>
          <p:cNvSpPr>
            <a:spLocks noGrp="1"/>
          </p:cNvSpPr>
          <p:nvPr>
            <p:ph type="title"/>
          </p:nvPr>
        </p:nvSpPr>
        <p:spPr/>
        <p:txBody>
          <a:bodyPr/>
          <a:lstStyle/>
          <a:p>
            <a:r>
              <a:rPr lang="en-US" dirty="0"/>
              <a:t>SNOMED Hierarchies</a:t>
            </a:r>
          </a:p>
        </p:txBody>
      </p:sp>
      <p:pic>
        <p:nvPicPr>
          <p:cNvPr id="4" name="Content Placeholder 3">
            <a:extLst>
              <a:ext uri="{FF2B5EF4-FFF2-40B4-BE49-F238E27FC236}">
                <a16:creationId xmlns:a16="http://schemas.microsoft.com/office/drawing/2014/main" id="{26AEED7F-3B08-4705-AAB0-D68A8E1C903F}"/>
              </a:ext>
            </a:extLst>
          </p:cNvPr>
          <p:cNvPicPr>
            <a:picLocks noGrp="1" noChangeAspect="1"/>
          </p:cNvPicPr>
          <p:nvPr>
            <p:ph idx="1"/>
          </p:nvPr>
        </p:nvPicPr>
        <p:blipFill>
          <a:blip r:embed="rId2"/>
          <a:stretch>
            <a:fillRect/>
          </a:stretch>
        </p:blipFill>
        <p:spPr>
          <a:xfrm>
            <a:off x="460676" y="1690688"/>
            <a:ext cx="6279490" cy="4474442"/>
          </a:xfrm>
          <a:prstGeom prst="rect">
            <a:avLst/>
          </a:prstGeom>
        </p:spPr>
      </p:pic>
      <p:pic>
        <p:nvPicPr>
          <p:cNvPr id="3" name="Picture 2">
            <a:extLst>
              <a:ext uri="{FF2B5EF4-FFF2-40B4-BE49-F238E27FC236}">
                <a16:creationId xmlns:a16="http://schemas.microsoft.com/office/drawing/2014/main" id="{15A29BAA-F03D-44E8-9BC9-5690D090CEE7}"/>
              </a:ext>
            </a:extLst>
          </p:cNvPr>
          <p:cNvPicPr>
            <a:picLocks noChangeAspect="1"/>
          </p:cNvPicPr>
          <p:nvPr/>
        </p:nvPicPr>
        <p:blipFill>
          <a:blip r:embed="rId3"/>
          <a:stretch>
            <a:fillRect/>
          </a:stretch>
        </p:blipFill>
        <p:spPr>
          <a:xfrm>
            <a:off x="6881566" y="135486"/>
            <a:ext cx="5310433" cy="2274265"/>
          </a:xfrm>
          <a:prstGeom prst="rect">
            <a:avLst/>
          </a:prstGeom>
        </p:spPr>
      </p:pic>
      <p:pic>
        <p:nvPicPr>
          <p:cNvPr id="5" name="Picture 4">
            <a:extLst>
              <a:ext uri="{FF2B5EF4-FFF2-40B4-BE49-F238E27FC236}">
                <a16:creationId xmlns:a16="http://schemas.microsoft.com/office/drawing/2014/main" id="{B29C8BA3-0B8A-475D-AA6A-74374CB00637}"/>
              </a:ext>
            </a:extLst>
          </p:cNvPr>
          <p:cNvPicPr>
            <a:picLocks noChangeAspect="1"/>
          </p:cNvPicPr>
          <p:nvPr/>
        </p:nvPicPr>
        <p:blipFill>
          <a:blip r:embed="rId4"/>
          <a:stretch>
            <a:fillRect/>
          </a:stretch>
        </p:blipFill>
        <p:spPr>
          <a:xfrm>
            <a:off x="7332291" y="2904177"/>
            <a:ext cx="3876703" cy="2286017"/>
          </a:xfrm>
          <a:prstGeom prst="rect">
            <a:avLst/>
          </a:prstGeom>
        </p:spPr>
      </p:pic>
    </p:spTree>
    <p:extLst>
      <p:ext uri="{BB962C8B-B14F-4D97-AF65-F5344CB8AC3E}">
        <p14:creationId xmlns:p14="http://schemas.microsoft.com/office/powerpoint/2010/main" val="133807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B42A-B5EF-42DD-B6DC-217E9FA2F01C}"/>
              </a:ext>
            </a:extLst>
          </p:cNvPr>
          <p:cNvSpPr>
            <a:spLocks noGrp="1"/>
          </p:cNvSpPr>
          <p:nvPr>
            <p:ph type="title"/>
          </p:nvPr>
        </p:nvSpPr>
        <p:spPr/>
        <p:txBody>
          <a:bodyPr/>
          <a:lstStyle/>
          <a:p>
            <a:r>
              <a:rPr lang="en-US" dirty="0"/>
              <a:t>SNOMED issues</a:t>
            </a:r>
          </a:p>
        </p:txBody>
      </p:sp>
      <p:sp>
        <p:nvSpPr>
          <p:cNvPr id="3" name="Content Placeholder 2">
            <a:extLst>
              <a:ext uri="{FF2B5EF4-FFF2-40B4-BE49-F238E27FC236}">
                <a16:creationId xmlns:a16="http://schemas.microsoft.com/office/drawing/2014/main" id="{53722BCA-E429-4A9B-80F5-D177E94A379E}"/>
              </a:ext>
            </a:extLst>
          </p:cNvPr>
          <p:cNvSpPr>
            <a:spLocks noGrp="1"/>
          </p:cNvSpPr>
          <p:nvPr>
            <p:ph idx="1"/>
          </p:nvPr>
        </p:nvSpPr>
        <p:spPr/>
        <p:txBody>
          <a:bodyPr/>
          <a:lstStyle/>
          <a:p>
            <a:r>
              <a:rPr lang="en-US" dirty="0"/>
              <a:t>Quality issues</a:t>
            </a:r>
          </a:p>
          <a:p>
            <a:pPr lvl="1"/>
            <a:r>
              <a:rPr lang="en-US" dirty="0"/>
              <a:t>51% of SNOMED CT concepts did not exhibit any descriptive difference between parent and child.</a:t>
            </a:r>
          </a:p>
          <a:p>
            <a:pPr lvl="1"/>
            <a:r>
              <a:rPr lang="en-US" dirty="0"/>
              <a:t>12% of SNOMED CT concepts contained redundant axioms in their descriptions, i.e., clauses that are stated in the formal description of a given concept but which can also be inferred from a parent.</a:t>
            </a:r>
          </a:p>
          <a:p>
            <a:pPr lvl="1"/>
            <a:r>
              <a:rPr lang="en-US" dirty="0"/>
              <a:t>18 000 SNOMED CT concepts for which the wording suggested a connection to other concepts, but such connections were missing.</a:t>
            </a:r>
          </a:p>
        </p:txBody>
      </p:sp>
    </p:spTree>
    <p:extLst>
      <p:ext uri="{BB962C8B-B14F-4D97-AF65-F5344CB8AC3E}">
        <p14:creationId xmlns:p14="http://schemas.microsoft.com/office/powerpoint/2010/main" val="4014048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between SNOMED and ICD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750" y="2148681"/>
            <a:ext cx="8572500" cy="3705225"/>
          </a:xfrm>
        </p:spPr>
      </p:pic>
    </p:spTree>
    <p:extLst>
      <p:ext uri="{BB962C8B-B14F-4D97-AF65-F5344CB8AC3E}">
        <p14:creationId xmlns:p14="http://schemas.microsoft.com/office/powerpoint/2010/main" val="663084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ICD 10</a:t>
            </a:r>
          </a:p>
        </p:txBody>
      </p:sp>
      <p:pic>
        <p:nvPicPr>
          <p:cNvPr id="4" name="Content Placeholder 3"/>
          <p:cNvPicPr>
            <a:picLocks noGrp="1" noChangeAspect="1"/>
          </p:cNvPicPr>
          <p:nvPr>
            <p:ph idx="1"/>
          </p:nvPr>
        </p:nvPicPr>
        <p:blipFill>
          <a:blip r:embed="rId2"/>
          <a:stretch>
            <a:fillRect/>
          </a:stretch>
        </p:blipFill>
        <p:spPr>
          <a:xfrm>
            <a:off x="1049518" y="1556535"/>
            <a:ext cx="9197418" cy="2699075"/>
          </a:xfrm>
          <a:prstGeom prst="rect">
            <a:avLst/>
          </a:prstGeom>
        </p:spPr>
      </p:pic>
      <p:pic>
        <p:nvPicPr>
          <p:cNvPr id="3" name="Picture 2">
            <a:extLst>
              <a:ext uri="{FF2B5EF4-FFF2-40B4-BE49-F238E27FC236}">
                <a16:creationId xmlns:a16="http://schemas.microsoft.com/office/drawing/2014/main" id="{13B02346-1042-46AD-B59B-7CF11F59BFDE}"/>
              </a:ext>
            </a:extLst>
          </p:cNvPr>
          <p:cNvPicPr>
            <a:picLocks noChangeAspect="1"/>
          </p:cNvPicPr>
          <p:nvPr/>
        </p:nvPicPr>
        <p:blipFill>
          <a:blip r:embed="rId3"/>
          <a:stretch>
            <a:fillRect/>
          </a:stretch>
        </p:blipFill>
        <p:spPr>
          <a:xfrm>
            <a:off x="6915739" y="3429000"/>
            <a:ext cx="3733800" cy="2133600"/>
          </a:xfrm>
          <a:prstGeom prst="rect">
            <a:avLst/>
          </a:prstGeom>
        </p:spPr>
      </p:pic>
      <p:sp>
        <p:nvSpPr>
          <p:cNvPr id="5" name="Rectangle 4">
            <a:extLst>
              <a:ext uri="{FF2B5EF4-FFF2-40B4-BE49-F238E27FC236}">
                <a16:creationId xmlns:a16="http://schemas.microsoft.com/office/drawing/2014/main" id="{214C1843-9124-46DB-B30E-6A073138F7D6}"/>
              </a:ext>
            </a:extLst>
          </p:cNvPr>
          <p:cNvSpPr/>
          <p:nvPr/>
        </p:nvSpPr>
        <p:spPr>
          <a:xfrm>
            <a:off x="1049518" y="5001363"/>
            <a:ext cx="6096000" cy="646331"/>
          </a:xfrm>
          <a:prstGeom prst="rect">
            <a:avLst/>
          </a:prstGeom>
        </p:spPr>
        <p:txBody>
          <a:bodyPr>
            <a:spAutoFit/>
          </a:bodyPr>
          <a:lstStyle/>
          <a:p>
            <a:pPr lvl="1"/>
            <a:r>
              <a:rPr lang="en-US" dirty="0">
                <a:hlinkClick r:id="rId4"/>
              </a:rPr>
              <a:t>https://icd.who.int/browse10/2019/en</a:t>
            </a:r>
            <a:r>
              <a:rPr lang="en-US" dirty="0"/>
              <a:t> (WHO)</a:t>
            </a:r>
          </a:p>
          <a:p>
            <a:pPr lvl="1"/>
            <a:r>
              <a:rPr lang="en-US" dirty="0">
                <a:hlinkClick r:id="rId5"/>
              </a:rPr>
              <a:t>https://icd10cmtool.cdc.gov/</a:t>
            </a:r>
            <a:r>
              <a:rPr lang="en-US" dirty="0"/>
              <a:t> (CDC)</a:t>
            </a:r>
          </a:p>
        </p:txBody>
      </p:sp>
    </p:spTree>
    <p:extLst>
      <p:ext uri="{BB962C8B-B14F-4D97-AF65-F5344CB8AC3E}">
        <p14:creationId xmlns:p14="http://schemas.microsoft.com/office/powerpoint/2010/main" val="2383043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SNOMED CT</a:t>
            </a:r>
          </a:p>
        </p:txBody>
      </p:sp>
      <p:pic>
        <p:nvPicPr>
          <p:cNvPr id="4" name="Content Placeholder 3"/>
          <p:cNvPicPr>
            <a:picLocks noGrp="1" noChangeAspect="1"/>
          </p:cNvPicPr>
          <p:nvPr>
            <p:ph idx="1"/>
          </p:nvPr>
        </p:nvPicPr>
        <p:blipFill>
          <a:blip r:embed="rId2"/>
          <a:stretch>
            <a:fillRect/>
          </a:stretch>
        </p:blipFill>
        <p:spPr>
          <a:xfrm>
            <a:off x="432849" y="2568542"/>
            <a:ext cx="6995474" cy="4051333"/>
          </a:xfrm>
          <a:prstGeom prst="rect">
            <a:avLst/>
          </a:prstGeom>
        </p:spPr>
      </p:pic>
      <p:pic>
        <p:nvPicPr>
          <p:cNvPr id="3" name="Picture 2">
            <a:extLst>
              <a:ext uri="{FF2B5EF4-FFF2-40B4-BE49-F238E27FC236}">
                <a16:creationId xmlns:a16="http://schemas.microsoft.com/office/drawing/2014/main" id="{0798F7C5-9F87-48F4-B25B-5094E8961611}"/>
              </a:ext>
            </a:extLst>
          </p:cNvPr>
          <p:cNvPicPr>
            <a:picLocks noChangeAspect="1"/>
          </p:cNvPicPr>
          <p:nvPr/>
        </p:nvPicPr>
        <p:blipFill>
          <a:blip r:embed="rId3"/>
          <a:stretch>
            <a:fillRect/>
          </a:stretch>
        </p:blipFill>
        <p:spPr>
          <a:xfrm>
            <a:off x="5703216" y="238125"/>
            <a:ext cx="6256060" cy="2203417"/>
          </a:xfrm>
          <a:prstGeom prst="rect">
            <a:avLst/>
          </a:prstGeom>
        </p:spPr>
      </p:pic>
    </p:spTree>
    <p:extLst>
      <p:ext uri="{BB962C8B-B14F-4D97-AF65-F5344CB8AC3E}">
        <p14:creationId xmlns:p14="http://schemas.microsoft.com/office/powerpoint/2010/main" val="1791730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SNOMED in Diagnosis</a:t>
            </a:r>
          </a:p>
        </p:txBody>
      </p:sp>
      <p:pic>
        <p:nvPicPr>
          <p:cNvPr id="4" name="Content Placeholder 3"/>
          <p:cNvPicPr>
            <a:picLocks noGrp="1" noChangeAspect="1"/>
          </p:cNvPicPr>
          <p:nvPr>
            <p:ph idx="1"/>
          </p:nvPr>
        </p:nvPicPr>
        <p:blipFill>
          <a:blip r:embed="rId2"/>
          <a:stretch>
            <a:fillRect/>
          </a:stretch>
        </p:blipFill>
        <p:spPr>
          <a:xfrm>
            <a:off x="404567" y="1540514"/>
            <a:ext cx="7853313" cy="3776972"/>
          </a:xfrm>
          <a:prstGeom prst="rect">
            <a:avLst/>
          </a:prstGeom>
        </p:spPr>
      </p:pic>
      <p:pic>
        <p:nvPicPr>
          <p:cNvPr id="3" name="Picture 2">
            <a:extLst>
              <a:ext uri="{FF2B5EF4-FFF2-40B4-BE49-F238E27FC236}">
                <a16:creationId xmlns:a16="http://schemas.microsoft.com/office/drawing/2014/main" id="{19A07DE6-8BA3-4432-A106-8143EA2275A9}"/>
              </a:ext>
            </a:extLst>
          </p:cNvPr>
          <p:cNvPicPr>
            <a:picLocks noChangeAspect="1"/>
          </p:cNvPicPr>
          <p:nvPr/>
        </p:nvPicPr>
        <p:blipFill>
          <a:blip r:embed="rId3"/>
          <a:stretch>
            <a:fillRect/>
          </a:stretch>
        </p:blipFill>
        <p:spPr>
          <a:xfrm>
            <a:off x="8484124" y="365125"/>
            <a:ext cx="3469064" cy="5856566"/>
          </a:xfrm>
          <a:prstGeom prst="rect">
            <a:avLst/>
          </a:prstGeom>
        </p:spPr>
      </p:pic>
    </p:spTree>
    <p:extLst>
      <p:ext uri="{BB962C8B-B14F-4D97-AF65-F5344CB8AC3E}">
        <p14:creationId xmlns:p14="http://schemas.microsoft.com/office/powerpoint/2010/main" val="2447219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786" y="468082"/>
            <a:ext cx="7928728" cy="2331679"/>
          </a:xfrm>
          <a:prstGeom prst="rect">
            <a:avLst/>
          </a:prstGeom>
        </p:spPr>
      </p:pic>
      <p:pic>
        <p:nvPicPr>
          <p:cNvPr id="2" name="Picture 1">
            <a:extLst>
              <a:ext uri="{FF2B5EF4-FFF2-40B4-BE49-F238E27FC236}">
                <a16:creationId xmlns:a16="http://schemas.microsoft.com/office/drawing/2014/main" id="{EB8839AE-4EDF-4368-A20E-2786DAE38E08}"/>
              </a:ext>
            </a:extLst>
          </p:cNvPr>
          <p:cNvPicPr>
            <a:picLocks noChangeAspect="1"/>
          </p:cNvPicPr>
          <p:nvPr/>
        </p:nvPicPr>
        <p:blipFill>
          <a:blip r:embed="rId3"/>
          <a:stretch>
            <a:fillRect/>
          </a:stretch>
        </p:blipFill>
        <p:spPr>
          <a:xfrm>
            <a:off x="2809875" y="3063711"/>
            <a:ext cx="6572250" cy="3459637"/>
          </a:xfrm>
          <a:prstGeom prst="rect">
            <a:avLst/>
          </a:prstGeom>
        </p:spPr>
      </p:pic>
    </p:spTree>
    <p:extLst>
      <p:ext uri="{BB962C8B-B14F-4D97-AF65-F5344CB8AC3E}">
        <p14:creationId xmlns:p14="http://schemas.microsoft.com/office/powerpoint/2010/main" val="178180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Representation: Machine and Human</a:t>
            </a:r>
          </a:p>
        </p:txBody>
      </p:sp>
      <p:sp>
        <p:nvSpPr>
          <p:cNvPr id="3" name="Content Placeholder 2"/>
          <p:cNvSpPr>
            <a:spLocks noGrp="1"/>
          </p:cNvSpPr>
          <p:nvPr>
            <p:ph idx="1"/>
          </p:nvPr>
        </p:nvSpPr>
        <p:spPr/>
        <p:txBody>
          <a:bodyPr>
            <a:normAutofit/>
          </a:bodyPr>
          <a:lstStyle/>
          <a:p>
            <a:r>
              <a:rPr lang="en-US" dirty="0"/>
              <a:t>Effective communication for human and machine is essential for quality care</a:t>
            </a:r>
          </a:p>
          <a:p>
            <a:r>
              <a:rPr lang="en-US" dirty="0"/>
              <a:t>What can we develop to capture the semantics of data in medical practices and also can be shared easily with different physicians.</a:t>
            </a:r>
          </a:p>
          <a:p>
            <a:r>
              <a:rPr lang="en-US" dirty="0"/>
              <a:t>What data representation  can we develop that can facilitate the communication among physicians, patients, and machines.</a:t>
            </a:r>
          </a:p>
        </p:txBody>
      </p:sp>
    </p:spTree>
    <p:extLst>
      <p:ext uri="{BB962C8B-B14F-4D97-AF65-F5344CB8AC3E}">
        <p14:creationId xmlns:p14="http://schemas.microsoft.com/office/powerpoint/2010/main" val="2401279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25079" y="962496"/>
            <a:ext cx="6542988" cy="3194725"/>
          </a:xfrm>
          <a:prstGeom prst="rect">
            <a:avLst/>
          </a:prstGeom>
        </p:spPr>
      </p:pic>
      <p:pic>
        <p:nvPicPr>
          <p:cNvPr id="2" name="Picture 1">
            <a:extLst>
              <a:ext uri="{FF2B5EF4-FFF2-40B4-BE49-F238E27FC236}">
                <a16:creationId xmlns:a16="http://schemas.microsoft.com/office/drawing/2014/main" id="{DC60E3A2-0E59-4529-99E0-B1CB1C7F496E}"/>
              </a:ext>
            </a:extLst>
          </p:cNvPr>
          <p:cNvPicPr>
            <a:picLocks noChangeAspect="1"/>
          </p:cNvPicPr>
          <p:nvPr/>
        </p:nvPicPr>
        <p:blipFill>
          <a:blip r:embed="rId3"/>
          <a:stretch>
            <a:fillRect/>
          </a:stretch>
        </p:blipFill>
        <p:spPr>
          <a:xfrm>
            <a:off x="332196" y="2835112"/>
            <a:ext cx="1969914" cy="1617630"/>
          </a:xfrm>
          <a:prstGeom prst="rect">
            <a:avLst/>
          </a:prstGeom>
        </p:spPr>
      </p:pic>
      <p:pic>
        <p:nvPicPr>
          <p:cNvPr id="3" name="Picture 2">
            <a:extLst>
              <a:ext uri="{FF2B5EF4-FFF2-40B4-BE49-F238E27FC236}">
                <a16:creationId xmlns:a16="http://schemas.microsoft.com/office/drawing/2014/main" id="{F9315121-A134-440B-B99C-98A273490FE6}"/>
              </a:ext>
            </a:extLst>
          </p:cNvPr>
          <p:cNvPicPr>
            <a:picLocks noChangeAspect="1"/>
          </p:cNvPicPr>
          <p:nvPr/>
        </p:nvPicPr>
        <p:blipFill>
          <a:blip r:embed="rId4"/>
          <a:stretch>
            <a:fillRect/>
          </a:stretch>
        </p:blipFill>
        <p:spPr>
          <a:xfrm>
            <a:off x="7767688" y="340789"/>
            <a:ext cx="4216876" cy="5667375"/>
          </a:xfrm>
          <a:prstGeom prst="rect">
            <a:avLst/>
          </a:prstGeom>
        </p:spPr>
      </p:pic>
    </p:spTree>
    <p:extLst>
      <p:ext uri="{BB962C8B-B14F-4D97-AF65-F5344CB8AC3E}">
        <p14:creationId xmlns:p14="http://schemas.microsoft.com/office/powerpoint/2010/main" val="1213576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2274" y="337195"/>
            <a:ext cx="7344266" cy="1962945"/>
          </a:xfrm>
          <a:prstGeom prst="rect">
            <a:avLst/>
          </a:prstGeom>
        </p:spPr>
      </p:pic>
      <p:pic>
        <p:nvPicPr>
          <p:cNvPr id="2" name="Picture 1">
            <a:extLst>
              <a:ext uri="{FF2B5EF4-FFF2-40B4-BE49-F238E27FC236}">
                <a16:creationId xmlns:a16="http://schemas.microsoft.com/office/drawing/2014/main" id="{857BEFDB-F44A-4718-993B-6D16F209B4EE}"/>
              </a:ext>
            </a:extLst>
          </p:cNvPr>
          <p:cNvPicPr>
            <a:picLocks noChangeAspect="1"/>
          </p:cNvPicPr>
          <p:nvPr/>
        </p:nvPicPr>
        <p:blipFill>
          <a:blip r:embed="rId3"/>
          <a:stretch>
            <a:fillRect/>
          </a:stretch>
        </p:blipFill>
        <p:spPr>
          <a:xfrm>
            <a:off x="442274" y="2762054"/>
            <a:ext cx="6980548" cy="2820136"/>
          </a:xfrm>
          <a:prstGeom prst="rect">
            <a:avLst/>
          </a:prstGeom>
        </p:spPr>
      </p:pic>
      <p:pic>
        <p:nvPicPr>
          <p:cNvPr id="3" name="Picture 2">
            <a:extLst>
              <a:ext uri="{FF2B5EF4-FFF2-40B4-BE49-F238E27FC236}">
                <a16:creationId xmlns:a16="http://schemas.microsoft.com/office/drawing/2014/main" id="{053F6FB0-DAB9-44A5-B05C-8187D999FDE2}"/>
              </a:ext>
            </a:extLst>
          </p:cNvPr>
          <p:cNvPicPr>
            <a:picLocks noChangeAspect="1"/>
          </p:cNvPicPr>
          <p:nvPr/>
        </p:nvPicPr>
        <p:blipFill>
          <a:blip r:embed="rId4"/>
          <a:stretch>
            <a:fillRect/>
          </a:stretch>
        </p:blipFill>
        <p:spPr>
          <a:xfrm>
            <a:off x="8116477" y="800886"/>
            <a:ext cx="3909473" cy="5105400"/>
          </a:xfrm>
          <a:prstGeom prst="rect">
            <a:avLst/>
          </a:prstGeom>
        </p:spPr>
      </p:pic>
    </p:spTree>
    <p:extLst>
      <p:ext uri="{BB962C8B-B14F-4D97-AF65-F5344CB8AC3E}">
        <p14:creationId xmlns:p14="http://schemas.microsoft.com/office/powerpoint/2010/main" val="1992871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0511" y="980611"/>
            <a:ext cx="7239786" cy="2347051"/>
          </a:xfrm>
          <a:prstGeom prst="rect">
            <a:avLst/>
          </a:prstGeom>
        </p:spPr>
      </p:pic>
      <p:pic>
        <p:nvPicPr>
          <p:cNvPr id="2" name="Picture 1">
            <a:extLst>
              <a:ext uri="{FF2B5EF4-FFF2-40B4-BE49-F238E27FC236}">
                <a16:creationId xmlns:a16="http://schemas.microsoft.com/office/drawing/2014/main" id="{05FACC95-28DA-4B5F-A005-F57B5C2B3D3E}"/>
              </a:ext>
            </a:extLst>
          </p:cNvPr>
          <p:cNvPicPr>
            <a:picLocks noChangeAspect="1"/>
          </p:cNvPicPr>
          <p:nvPr/>
        </p:nvPicPr>
        <p:blipFill>
          <a:blip r:embed="rId3"/>
          <a:stretch>
            <a:fillRect/>
          </a:stretch>
        </p:blipFill>
        <p:spPr>
          <a:xfrm>
            <a:off x="7635710" y="141402"/>
            <a:ext cx="4425099" cy="6575196"/>
          </a:xfrm>
          <a:prstGeom prst="rect">
            <a:avLst/>
          </a:prstGeom>
        </p:spPr>
      </p:pic>
    </p:spTree>
    <p:extLst>
      <p:ext uri="{BB962C8B-B14F-4D97-AF65-F5344CB8AC3E}">
        <p14:creationId xmlns:p14="http://schemas.microsoft.com/office/powerpoint/2010/main" val="3630571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848267"/>
            <a:ext cx="8390641" cy="4600426"/>
          </a:xfrm>
          <a:prstGeom prst="rect">
            <a:avLst/>
          </a:prstGeom>
        </p:spPr>
      </p:pic>
      <p:pic>
        <p:nvPicPr>
          <p:cNvPr id="2" name="Picture 1">
            <a:extLst>
              <a:ext uri="{FF2B5EF4-FFF2-40B4-BE49-F238E27FC236}">
                <a16:creationId xmlns:a16="http://schemas.microsoft.com/office/drawing/2014/main" id="{12BEB677-F6EE-49A9-A619-FCC36C02D16B}"/>
              </a:ext>
            </a:extLst>
          </p:cNvPr>
          <p:cNvPicPr>
            <a:picLocks noChangeAspect="1"/>
          </p:cNvPicPr>
          <p:nvPr/>
        </p:nvPicPr>
        <p:blipFill>
          <a:blip r:embed="rId3"/>
          <a:stretch>
            <a:fillRect/>
          </a:stretch>
        </p:blipFill>
        <p:spPr>
          <a:xfrm>
            <a:off x="9539926" y="467216"/>
            <a:ext cx="2652074" cy="3114970"/>
          </a:xfrm>
          <a:prstGeom prst="rect">
            <a:avLst/>
          </a:prstGeom>
        </p:spPr>
      </p:pic>
    </p:spTree>
    <p:extLst>
      <p:ext uri="{BB962C8B-B14F-4D97-AF65-F5344CB8AC3E}">
        <p14:creationId xmlns:p14="http://schemas.microsoft.com/office/powerpoint/2010/main" val="3909352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1F2E4F0-5471-4BCC-93A1-7CC048D80907}"/>
              </a:ext>
            </a:extLst>
          </p:cNvPr>
          <p:cNvPicPr>
            <a:picLocks noGrp="1" noChangeAspect="1"/>
          </p:cNvPicPr>
          <p:nvPr>
            <p:ph idx="1"/>
          </p:nvPr>
        </p:nvPicPr>
        <p:blipFill>
          <a:blip r:embed="rId2"/>
          <a:stretch>
            <a:fillRect/>
          </a:stretch>
        </p:blipFill>
        <p:spPr>
          <a:xfrm>
            <a:off x="948228" y="632557"/>
            <a:ext cx="7969529" cy="2933700"/>
          </a:xfrm>
          <a:prstGeom prst="rect">
            <a:avLst/>
          </a:prstGeom>
        </p:spPr>
      </p:pic>
      <p:pic>
        <p:nvPicPr>
          <p:cNvPr id="3" name="Picture 2">
            <a:extLst>
              <a:ext uri="{FF2B5EF4-FFF2-40B4-BE49-F238E27FC236}">
                <a16:creationId xmlns:a16="http://schemas.microsoft.com/office/drawing/2014/main" id="{49E5CBF5-D228-4C21-931B-0DA270CDAE1E}"/>
              </a:ext>
            </a:extLst>
          </p:cNvPr>
          <p:cNvPicPr>
            <a:picLocks noChangeAspect="1"/>
          </p:cNvPicPr>
          <p:nvPr/>
        </p:nvPicPr>
        <p:blipFill>
          <a:blip r:embed="rId3"/>
          <a:stretch>
            <a:fillRect/>
          </a:stretch>
        </p:blipFill>
        <p:spPr>
          <a:xfrm>
            <a:off x="1155471" y="3790173"/>
            <a:ext cx="7177824" cy="1123950"/>
          </a:xfrm>
          <a:prstGeom prst="rect">
            <a:avLst/>
          </a:prstGeom>
        </p:spPr>
      </p:pic>
      <p:pic>
        <p:nvPicPr>
          <p:cNvPr id="5" name="Picture 4">
            <a:extLst>
              <a:ext uri="{FF2B5EF4-FFF2-40B4-BE49-F238E27FC236}">
                <a16:creationId xmlns:a16="http://schemas.microsoft.com/office/drawing/2014/main" id="{88DA7D48-D4A8-476F-9868-EE528ECFFB46}"/>
              </a:ext>
            </a:extLst>
          </p:cNvPr>
          <p:cNvPicPr>
            <a:picLocks noChangeAspect="1"/>
          </p:cNvPicPr>
          <p:nvPr/>
        </p:nvPicPr>
        <p:blipFill>
          <a:blip r:embed="rId4"/>
          <a:stretch>
            <a:fillRect/>
          </a:stretch>
        </p:blipFill>
        <p:spPr>
          <a:xfrm>
            <a:off x="8512403" y="3638746"/>
            <a:ext cx="3429983" cy="2718414"/>
          </a:xfrm>
          <a:prstGeom prst="rect">
            <a:avLst/>
          </a:prstGeom>
        </p:spPr>
      </p:pic>
    </p:spTree>
    <p:extLst>
      <p:ext uri="{BB962C8B-B14F-4D97-AF65-F5344CB8AC3E}">
        <p14:creationId xmlns:p14="http://schemas.microsoft.com/office/powerpoint/2010/main" val="3987519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DB0019-2778-44C4-9E43-67C9DB891C26}"/>
              </a:ext>
            </a:extLst>
          </p:cNvPr>
          <p:cNvPicPr>
            <a:picLocks noGrp="1" noChangeAspect="1"/>
          </p:cNvPicPr>
          <p:nvPr>
            <p:ph idx="1"/>
          </p:nvPr>
        </p:nvPicPr>
        <p:blipFill>
          <a:blip r:embed="rId2"/>
          <a:stretch>
            <a:fillRect/>
          </a:stretch>
        </p:blipFill>
        <p:spPr>
          <a:xfrm>
            <a:off x="957262" y="824018"/>
            <a:ext cx="10277475" cy="2828925"/>
          </a:xfrm>
          <a:prstGeom prst="rect">
            <a:avLst/>
          </a:prstGeom>
        </p:spPr>
      </p:pic>
      <p:pic>
        <p:nvPicPr>
          <p:cNvPr id="2" name="Picture 1">
            <a:extLst>
              <a:ext uri="{FF2B5EF4-FFF2-40B4-BE49-F238E27FC236}">
                <a16:creationId xmlns:a16="http://schemas.microsoft.com/office/drawing/2014/main" id="{8E5A1BB6-19B1-41D8-87F4-D049B791941D}"/>
              </a:ext>
            </a:extLst>
          </p:cNvPr>
          <p:cNvPicPr>
            <a:picLocks noChangeAspect="1"/>
          </p:cNvPicPr>
          <p:nvPr/>
        </p:nvPicPr>
        <p:blipFill>
          <a:blip r:embed="rId3"/>
          <a:stretch>
            <a:fillRect/>
          </a:stretch>
        </p:blipFill>
        <p:spPr>
          <a:xfrm>
            <a:off x="5505646" y="3883842"/>
            <a:ext cx="4800600" cy="2724151"/>
          </a:xfrm>
          <a:prstGeom prst="rect">
            <a:avLst/>
          </a:prstGeom>
        </p:spPr>
      </p:pic>
    </p:spTree>
    <p:extLst>
      <p:ext uri="{BB962C8B-B14F-4D97-AF65-F5344CB8AC3E}">
        <p14:creationId xmlns:p14="http://schemas.microsoft.com/office/powerpoint/2010/main" val="1808232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865B-E5DD-447E-9606-6CE2F0C0FC4D}"/>
              </a:ext>
            </a:extLst>
          </p:cNvPr>
          <p:cNvSpPr>
            <a:spLocks noGrp="1"/>
          </p:cNvSpPr>
          <p:nvPr>
            <p:ph type="title"/>
          </p:nvPr>
        </p:nvSpPr>
        <p:spPr/>
        <p:txBody>
          <a:bodyPr/>
          <a:lstStyle/>
          <a:p>
            <a:r>
              <a:rPr lang="en-US" dirty="0"/>
              <a:t>Clinical Note 2</a:t>
            </a:r>
          </a:p>
        </p:txBody>
      </p:sp>
      <p:sp>
        <p:nvSpPr>
          <p:cNvPr id="3" name="Content Placeholder 2">
            <a:extLst>
              <a:ext uri="{FF2B5EF4-FFF2-40B4-BE49-F238E27FC236}">
                <a16:creationId xmlns:a16="http://schemas.microsoft.com/office/drawing/2014/main" id="{6052AF00-BE2B-43EF-91EB-E9BEFB77B936}"/>
              </a:ext>
            </a:extLst>
          </p:cNvPr>
          <p:cNvSpPr>
            <a:spLocks noGrp="1"/>
          </p:cNvSpPr>
          <p:nvPr>
            <p:ph idx="1"/>
          </p:nvPr>
        </p:nvSpPr>
        <p:spPr>
          <a:xfrm>
            <a:off x="838200" y="1373139"/>
            <a:ext cx="6222476" cy="5119736"/>
          </a:xfrm>
        </p:spPr>
        <p:txBody>
          <a:bodyPr>
            <a:normAutofit fontScale="85000" lnSpcReduction="20000"/>
          </a:bodyPr>
          <a:lstStyle/>
          <a:p>
            <a:r>
              <a:rPr lang="en-US" dirty="0"/>
              <a:t>23 F with h/o Lupus, ESRD not on HD (planned PD), labile hypertension, RUE VTE on anticoagulation, recent facial swelling who presents with hypertensive emergency. Patient developed severe frontal HA last evening, </a:t>
            </a:r>
            <a:r>
              <a:rPr lang="en-US" dirty="0" err="1"/>
              <a:t>a/w</a:t>
            </a:r>
            <a:r>
              <a:rPr lang="en-US" dirty="0"/>
              <a:t> nausea. BP was not [**Location (un) 1131**] on home BP cuff. In the AM her HA was severe [**10-20**] </a:t>
            </a:r>
            <a:r>
              <a:rPr lang="en-US" dirty="0" err="1"/>
              <a:t>a/w</a:t>
            </a:r>
            <a:r>
              <a:rPr lang="en-US" dirty="0"/>
              <a:t> nausea and vomiting yellow/green liquid and BP cuff again not able to obtain BP. Patient was last seen by VNA this past Friday with BP 130/70. Patient denies any CP, shortness of breath, </a:t>
            </a:r>
            <a:r>
              <a:rPr lang="en-US" dirty="0" err="1"/>
              <a:t>abd</a:t>
            </a:r>
            <a:r>
              <a:rPr lang="en-US" dirty="0"/>
              <a:t> pain. Her facial swelling is slightly worse today. She denies any weakness, dizziness, difficulty with speech, no numbness or tingling. She says that she is compliant with all of her medications. She denies any GU/GI complaints despite +UA in ED. </a:t>
            </a:r>
          </a:p>
        </p:txBody>
      </p:sp>
      <p:pic>
        <p:nvPicPr>
          <p:cNvPr id="4" name="Picture 3">
            <a:extLst>
              <a:ext uri="{FF2B5EF4-FFF2-40B4-BE49-F238E27FC236}">
                <a16:creationId xmlns:a16="http://schemas.microsoft.com/office/drawing/2014/main" id="{09179238-A9B7-4EE8-8AB9-82C18BC90E84}"/>
              </a:ext>
            </a:extLst>
          </p:cNvPr>
          <p:cNvPicPr>
            <a:picLocks noChangeAspect="1"/>
          </p:cNvPicPr>
          <p:nvPr/>
        </p:nvPicPr>
        <p:blipFill>
          <a:blip r:embed="rId2"/>
          <a:stretch>
            <a:fillRect/>
          </a:stretch>
        </p:blipFill>
        <p:spPr>
          <a:xfrm>
            <a:off x="7409468" y="150829"/>
            <a:ext cx="4782532" cy="6169844"/>
          </a:xfrm>
          <a:prstGeom prst="rect">
            <a:avLst/>
          </a:prstGeom>
        </p:spPr>
      </p:pic>
    </p:spTree>
    <p:extLst>
      <p:ext uri="{BB962C8B-B14F-4D97-AF65-F5344CB8AC3E}">
        <p14:creationId xmlns:p14="http://schemas.microsoft.com/office/powerpoint/2010/main" val="3414372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using SNOMED</a:t>
            </a:r>
          </a:p>
        </p:txBody>
      </p:sp>
      <p:pic>
        <p:nvPicPr>
          <p:cNvPr id="4" name="Content Placeholder 3"/>
          <p:cNvPicPr>
            <a:picLocks noGrp="1" noChangeAspect="1"/>
          </p:cNvPicPr>
          <p:nvPr>
            <p:ph idx="1"/>
          </p:nvPr>
        </p:nvPicPr>
        <p:blipFill>
          <a:blip r:embed="rId2"/>
          <a:stretch>
            <a:fillRect/>
          </a:stretch>
        </p:blipFill>
        <p:spPr>
          <a:xfrm>
            <a:off x="1521094" y="1514539"/>
            <a:ext cx="7845923" cy="4876833"/>
          </a:xfrm>
          <a:prstGeom prst="rect">
            <a:avLst/>
          </a:prstGeom>
        </p:spPr>
      </p:pic>
      <p:sp>
        <p:nvSpPr>
          <p:cNvPr id="5" name="TextBox 4"/>
          <p:cNvSpPr txBox="1"/>
          <p:nvPr/>
        </p:nvSpPr>
        <p:spPr>
          <a:xfrm>
            <a:off x="9367017" y="466628"/>
            <a:ext cx="2481933" cy="1323439"/>
          </a:xfrm>
          <a:prstGeom prst="rect">
            <a:avLst/>
          </a:prstGeom>
          <a:noFill/>
        </p:spPr>
        <p:txBody>
          <a:bodyPr wrap="square" rtlCol="0">
            <a:spAutoFit/>
          </a:bodyPr>
          <a:lstStyle/>
          <a:p>
            <a:r>
              <a:rPr lang="en-US" sz="4000" dirty="0"/>
              <a:t>NLP extraction</a:t>
            </a:r>
          </a:p>
        </p:txBody>
      </p:sp>
    </p:spTree>
    <p:extLst>
      <p:ext uri="{BB962C8B-B14F-4D97-AF65-F5344CB8AC3E}">
        <p14:creationId xmlns:p14="http://schemas.microsoft.com/office/powerpoint/2010/main" val="553888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extraction with context</a:t>
            </a:r>
          </a:p>
        </p:txBody>
      </p:sp>
      <p:pic>
        <p:nvPicPr>
          <p:cNvPr id="4" name="Content Placeholder 3"/>
          <p:cNvPicPr>
            <a:picLocks noGrp="1" noChangeAspect="1"/>
          </p:cNvPicPr>
          <p:nvPr>
            <p:ph idx="1"/>
          </p:nvPr>
        </p:nvPicPr>
        <p:blipFill>
          <a:blip r:embed="rId2"/>
          <a:stretch>
            <a:fillRect/>
          </a:stretch>
        </p:blipFill>
        <p:spPr>
          <a:xfrm>
            <a:off x="687371" y="1512354"/>
            <a:ext cx="10515600" cy="4186027"/>
          </a:xfrm>
          <a:prstGeom prst="rect">
            <a:avLst/>
          </a:prstGeom>
        </p:spPr>
      </p:pic>
    </p:spTree>
    <p:extLst>
      <p:ext uri="{BB962C8B-B14F-4D97-AF65-F5344CB8AC3E}">
        <p14:creationId xmlns:p14="http://schemas.microsoft.com/office/powerpoint/2010/main" val="2366981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CB64-C773-4F37-A8A3-157DE7D6713F}"/>
              </a:ext>
            </a:extLst>
          </p:cNvPr>
          <p:cNvSpPr>
            <a:spLocks noGrp="1"/>
          </p:cNvSpPr>
          <p:nvPr>
            <p:ph type="title"/>
          </p:nvPr>
        </p:nvSpPr>
        <p:spPr/>
        <p:txBody>
          <a:bodyPr/>
          <a:lstStyle/>
          <a:p>
            <a:r>
              <a:rPr lang="en-US" dirty="0"/>
              <a:t>Clinical Note 3</a:t>
            </a:r>
          </a:p>
        </p:txBody>
      </p:sp>
      <p:sp>
        <p:nvSpPr>
          <p:cNvPr id="3" name="Content Placeholder 2">
            <a:extLst>
              <a:ext uri="{FF2B5EF4-FFF2-40B4-BE49-F238E27FC236}">
                <a16:creationId xmlns:a16="http://schemas.microsoft.com/office/drawing/2014/main" id="{D2979238-8E70-47F2-82C3-1BFD6BFE1F0B}"/>
              </a:ext>
            </a:extLst>
          </p:cNvPr>
          <p:cNvSpPr>
            <a:spLocks noGrp="1"/>
          </p:cNvSpPr>
          <p:nvPr>
            <p:ph idx="1"/>
          </p:nvPr>
        </p:nvSpPr>
        <p:spPr/>
        <p:txBody>
          <a:bodyPr>
            <a:normAutofit fontScale="85000" lnSpcReduction="20000"/>
          </a:bodyPr>
          <a:lstStyle/>
          <a:p>
            <a:r>
              <a:rPr lang="en-US" dirty="0"/>
              <a:t>62yo RH M h/o HTN, </a:t>
            </a:r>
            <a:r>
              <a:rPr lang="en-US" dirty="0" err="1"/>
              <a:t>Afib</a:t>
            </a:r>
            <a:r>
              <a:rPr lang="en-US" dirty="0"/>
              <a:t> on coumadin, CAD s/p PTCA x 2 in [**2178**] who was in USOH today when he began to have a mild right-sided headache around noon, </a:t>
            </a:r>
            <a:r>
              <a:rPr lang="en-US" dirty="0" err="1"/>
              <a:t>a/w</a:t>
            </a:r>
            <a:r>
              <a:rPr lang="en-US" dirty="0"/>
              <a:t> some photophobia and nausea. He was sitting at the computer half an hour later when he got up to go to [**Company 7546**] and noticed that his L foot was numb and "wobbly". The foot felt weak, "like it was asleep". He walked but was tripping and went to get a banana, thinking that he needed to eat something. He took his pulse which was regular and went to drive to [**Company 7546**]. While driving though, he felt confused and turned around. When he got home, he called his daughter and asked her if his speech was slurred, thinking he may be having a stroke. It was not and he had no difficulty speaking or comprehending what she was saying. She called 911 to get him checked out and he was brought to an OSH. There, the family noticed an increasing left facial droop. His ankle felt better. Head CT showed an ICH and INR was 2.89 and the patient was given 3U FFP, vit K 5mg IM, labetalol 10mg IV x 1 and </a:t>
            </a:r>
            <a:r>
              <a:rPr lang="en-US" dirty="0" err="1"/>
              <a:t>dilantin</a:t>
            </a:r>
            <a:r>
              <a:rPr lang="en-US" dirty="0"/>
              <a:t> 1g IV was started but d/</a:t>
            </a:r>
            <a:r>
              <a:rPr lang="en-US" dirty="0" err="1"/>
              <a:t>c'd</a:t>
            </a:r>
            <a:r>
              <a:rPr lang="en-US" dirty="0"/>
              <a:t> due to hypotension. The patient was then transferred here.</a:t>
            </a:r>
          </a:p>
        </p:txBody>
      </p:sp>
    </p:spTree>
    <p:extLst>
      <p:ext uri="{BB962C8B-B14F-4D97-AF65-F5344CB8AC3E}">
        <p14:creationId xmlns:p14="http://schemas.microsoft.com/office/powerpoint/2010/main" val="337929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SNOMED Clinical Terms (CT)</a:t>
            </a:r>
          </a:p>
        </p:txBody>
      </p:sp>
      <p:sp>
        <p:nvSpPr>
          <p:cNvPr id="3" name="Content Placeholder 2"/>
          <p:cNvSpPr>
            <a:spLocks noGrp="1"/>
          </p:cNvSpPr>
          <p:nvPr>
            <p:ph idx="1"/>
          </p:nvPr>
        </p:nvSpPr>
        <p:spPr/>
        <p:txBody>
          <a:bodyPr>
            <a:normAutofit fontScale="92500" lnSpcReduction="10000"/>
          </a:bodyPr>
          <a:lstStyle/>
          <a:p>
            <a:r>
              <a:rPr lang="en-US" dirty="0"/>
              <a:t>Systematized Nomenclature Of Medicine – Clinical Terms</a:t>
            </a:r>
          </a:p>
          <a:p>
            <a:r>
              <a:rPr lang="en-US" dirty="0"/>
              <a:t>It is a standardized, multilingual vocabulary of clinical terminology that is used by physicians and other health care providers for the electronic exchange of clinical health information.</a:t>
            </a:r>
          </a:p>
          <a:p>
            <a:r>
              <a:rPr lang="en-US" dirty="0"/>
              <a:t>It is the collection of medical terms providing codes, terms, synonyms and definitions used in clinical documentation and reporting. </a:t>
            </a:r>
          </a:p>
          <a:p>
            <a:r>
              <a:rPr lang="en-US" dirty="0"/>
              <a:t>It is the most comprehensive, multilingual clinical healthcare terminology in the world.</a:t>
            </a:r>
          </a:p>
          <a:p>
            <a:r>
              <a:rPr lang="en-US" dirty="0"/>
              <a:t>The primary goal is to encode the meanings in healthcare and support the effective clinical recording of data to improve patient care. </a:t>
            </a:r>
          </a:p>
          <a:p>
            <a:r>
              <a:rPr lang="en-US" dirty="0"/>
              <a:t>It provides the core general terminology for EMR</a:t>
            </a:r>
          </a:p>
        </p:txBody>
      </p:sp>
      <p:pic>
        <p:nvPicPr>
          <p:cNvPr id="4" name="Picture 3"/>
          <p:cNvPicPr>
            <a:picLocks noChangeAspect="1"/>
          </p:cNvPicPr>
          <p:nvPr/>
        </p:nvPicPr>
        <p:blipFill>
          <a:blip r:embed="rId2"/>
          <a:stretch>
            <a:fillRect/>
          </a:stretch>
        </p:blipFill>
        <p:spPr>
          <a:xfrm>
            <a:off x="7785352" y="365125"/>
            <a:ext cx="4240081" cy="1255331"/>
          </a:xfrm>
          <a:prstGeom prst="rect">
            <a:avLst/>
          </a:prstGeom>
        </p:spPr>
      </p:pic>
    </p:spTree>
    <p:extLst>
      <p:ext uri="{BB962C8B-B14F-4D97-AF65-F5344CB8AC3E}">
        <p14:creationId xmlns:p14="http://schemas.microsoft.com/office/powerpoint/2010/main" val="1388107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E227-FEE2-4B1D-81DA-CAF7D75345B8}"/>
              </a:ext>
            </a:extLst>
          </p:cNvPr>
          <p:cNvSpPr>
            <a:spLocks noGrp="1"/>
          </p:cNvSpPr>
          <p:nvPr>
            <p:ph type="title"/>
          </p:nvPr>
        </p:nvSpPr>
        <p:spPr/>
        <p:txBody>
          <a:bodyPr/>
          <a:lstStyle/>
          <a:p>
            <a:r>
              <a:rPr lang="en-US" dirty="0"/>
              <a:t>Using </a:t>
            </a:r>
            <a:r>
              <a:rPr lang="en-US" dirty="0" err="1"/>
              <a:t>ChatGPT</a:t>
            </a:r>
            <a:r>
              <a:rPr lang="en-US" dirty="0"/>
              <a:t> to identify SNOMED CT Terms</a:t>
            </a:r>
          </a:p>
        </p:txBody>
      </p:sp>
      <p:pic>
        <p:nvPicPr>
          <p:cNvPr id="4" name="Content Placeholder 3">
            <a:extLst>
              <a:ext uri="{FF2B5EF4-FFF2-40B4-BE49-F238E27FC236}">
                <a16:creationId xmlns:a16="http://schemas.microsoft.com/office/drawing/2014/main" id="{C6831A68-DA0F-4BF6-BB8C-87373035D1D0}"/>
              </a:ext>
            </a:extLst>
          </p:cNvPr>
          <p:cNvPicPr>
            <a:picLocks noGrp="1" noChangeAspect="1"/>
          </p:cNvPicPr>
          <p:nvPr>
            <p:ph idx="1"/>
          </p:nvPr>
        </p:nvPicPr>
        <p:blipFill>
          <a:blip r:embed="rId2"/>
          <a:stretch>
            <a:fillRect/>
          </a:stretch>
        </p:blipFill>
        <p:spPr>
          <a:xfrm>
            <a:off x="0" y="1622413"/>
            <a:ext cx="5543909" cy="4351338"/>
          </a:xfrm>
          <a:prstGeom prst="rect">
            <a:avLst/>
          </a:prstGeom>
        </p:spPr>
      </p:pic>
      <p:pic>
        <p:nvPicPr>
          <p:cNvPr id="5" name="Picture 4">
            <a:extLst>
              <a:ext uri="{FF2B5EF4-FFF2-40B4-BE49-F238E27FC236}">
                <a16:creationId xmlns:a16="http://schemas.microsoft.com/office/drawing/2014/main" id="{005D1C74-4877-489C-B9D9-DEDF55A80FD8}"/>
              </a:ext>
            </a:extLst>
          </p:cNvPr>
          <p:cNvPicPr>
            <a:picLocks noChangeAspect="1"/>
          </p:cNvPicPr>
          <p:nvPr/>
        </p:nvPicPr>
        <p:blipFill>
          <a:blip r:embed="rId3"/>
          <a:stretch>
            <a:fillRect/>
          </a:stretch>
        </p:blipFill>
        <p:spPr>
          <a:xfrm>
            <a:off x="5597712" y="1444907"/>
            <a:ext cx="6448472" cy="4876836"/>
          </a:xfrm>
          <a:prstGeom prst="rect">
            <a:avLst/>
          </a:prstGeom>
        </p:spPr>
      </p:pic>
    </p:spTree>
    <p:extLst>
      <p:ext uri="{BB962C8B-B14F-4D97-AF65-F5344CB8AC3E}">
        <p14:creationId xmlns:p14="http://schemas.microsoft.com/office/powerpoint/2010/main" val="1319981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SNOMED in Clinical Decision Support System (CDSS)</a:t>
            </a:r>
          </a:p>
        </p:txBody>
      </p:sp>
      <p:pic>
        <p:nvPicPr>
          <p:cNvPr id="4" name="Content Placeholder 3"/>
          <p:cNvPicPr>
            <a:picLocks noGrp="1" noChangeAspect="1"/>
          </p:cNvPicPr>
          <p:nvPr>
            <p:ph idx="1"/>
          </p:nvPr>
        </p:nvPicPr>
        <p:blipFill>
          <a:blip r:embed="rId2"/>
          <a:stretch>
            <a:fillRect/>
          </a:stretch>
        </p:blipFill>
        <p:spPr>
          <a:xfrm>
            <a:off x="2239381" y="1825625"/>
            <a:ext cx="7713238" cy="4351338"/>
          </a:xfrm>
          <a:prstGeom prst="rect">
            <a:avLst/>
          </a:prstGeom>
        </p:spPr>
      </p:pic>
    </p:spTree>
    <p:extLst>
      <p:ext uri="{BB962C8B-B14F-4D97-AF65-F5344CB8AC3E}">
        <p14:creationId xmlns:p14="http://schemas.microsoft.com/office/powerpoint/2010/main" val="1784814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7516" y="553006"/>
            <a:ext cx="9909446" cy="5640404"/>
          </a:xfrm>
          <a:prstGeom prst="rect">
            <a:avLst/>
          </a:prstGeom>
        </p:spPr>
      </p:pic>
    </p:spTree>
    <p:extLst>
      <p:ext uri="{BB962C8B-B14F-4D97-AF65-F5344CB8AC3E}">
        <p14:creationId xmlns:p14="http://schemas.microsoft.com/office/powerpoint/2010/main" val="1374582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52667" y="553006"/>
            <a:ext cx="6723688" cy="5644578"/>
          </a:xfrm>
          <a:prstGeom prst="rect">
            <a:avLst/>
          </a:prstGeom>
        </p:spPr>
      </p:pic>
    </p:spTree>
    <p:extLst>
      <p:ext uri="{BB962C8B-B14F-4D97-AF65-F5344CB8AC3E}">
        <p14:creationId xmlns:p14="http://schemas.microsoft.com/office/powerpoint/2010/main" val="1942279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82200" y="713262"/>
            <a:ext cx="10964523" cy="5640404"/>
          </a:xfrm>
          <a:prstGeom prst="rect">
            <a:avLst/>
          </a:prstGeom>
        </p:spPr>
      </p:pic>
    </p:spTree>
    <p:extLst>
      <p:ext uri="{BB962C8B-B14F-4D97-AF65-F5344CB8AC3E}">
        <p14:creationId xmlns:p14="http://schemas.microsoft.com/office/powerpoint/2010/main" val="2827107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2232433"/>
            <a:ext cx="10515600" cy="1727775"/>
          </a:xfrm>
          <a:prstGeom prst="rect">
            <a:avLst/>
          </a:prstGeom>
        </p:spPr>
      </p:pic>
    </p:spTree>
    <p:extLst>
      <p:ext uri="{BB962C8B-B14F-4D97-AF65-F5344CB8AC3E}">
        <p14:creationId xmlns:p14="http://schemas.microsoft.com/office/powerpoint/2010/main" val="3087270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85846" y="666127"/>
            <a:ext cx="8855119" cy="5583843"/>
          </a:xfrm>
          <a:prstGeom prst="rect">
            <a:avLst/>
          </a:prstGeom>
        </p:spPr>
      </p:pic>
      <p:pic>
        <p:nvPicPr>
          <p:cNvPr id="2" name="Picture 1">
            <a:extLst>
              <a:ext uri="{FF2B5EF4-FFF2-40B4-BE49-F238E27FC236}">
                <a16:creationId xmlns:a16="http://schemas.microsoft.com/office/drawing/2014/main" id="{A2D17F43-B15C-49AE-ABAA-E31DC8CCEA67}"/>
              </a:ext>
            </a:extLst>
          </p:cNvPr>
          <p:cNvPicPr>
            <a:picLocks noChangeAspect="1"/>
          </p:cNvPicPr>
          <p:nvPr/>
        </p:nvPicPr>
        <p:blipFill>
          <a:blip r:embed="rId3"/>
          <a:stretch>
            <a:fillRect/>
          </a:stretch>
        </p:blipFill>
        <p:spPr>
          <a:xfrm>
            <a:off x="216817" y="1838798"/>
            <a:ext cx="2474346" cy="1619250"/>
          </a:xfrm>
          <a:prstGeom prst="rect">
            <a:avLst/>
          </a:prstGeom>
        </p:spPr>
      </p:pic>
    </p:spTree>
    <p:extLst>
      <p:ext uri="{BB962C8B-B14F-4D97-AF65-F5344CB8AC3E}">
        <p14:creationId xmlns:p14="http://schemas.microsoft.com/office/powerpoint/2010/main" val="472896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Decision Rules</a:t>
            </a:r>
          </a:p>
        </p:txBody>
      </p:sp>
      <p:pic>
        <p:nvPicPr>
          <p:cNvPr id="4" name="Content Placeholder 3"/>
          <p:cNvPicPr>
            <a:picLocks noGrp="1" noChangeAspect="1"/>
          </p:cNvPicPr>
          <p:nvPr>
            <p:ph idx="1"/>
          </p:nvPr>
        </p:nvPicPr>
        <p:blipFill>
          <a:blip r:embed="rId2"/>
          <a:stretch>
            <a:fillRect/>
          </a:stretch>
        </p:blipFill>
        <p:spPr>
          <a:xfrm>
            <a:off x="2138286" y="1825625"/>
            <a:ext cx="7915427" cy="4351338"/>
          </a:xfrm>
          <a:prstGeom prst="rect">
            <a:avLst/>
          </a:prstGeom>
        </p:spPr>
      </p:pic>
    </p:spTree>
    <p:extLst>
      <p:ext uri="{BB962C8B-B14F-4D97-AF65-F5344CB8AC3E}">
        <p14:creationId xmlns:p14="http://schemas.microsoft.com/office/powerpoint/2010/main" val="602525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2744" y="885463"/>
            <a:ext cx="9786395" cy="5291500"/>
          </a:xfrm>
          <a:prstGeom prst="rect">
            <a:avLst/>
          </a:prstGeom>
        </p:spPr>
      </p:pic>
    </p:spTree>
    <p:extLst>
      <p:ext uri="{BB962C8B-B14F-4D97-AF65-F5344CB8AC3E}">
        <p14:creationId xmlns:p14="http://schemas.microsoft.com/office/powerpoint/2010/main" val="1931120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0227" y="549797"/>
            <a:ext cx="10278319" cy="5627166"/>
          </a:xfrm>
          <a:prstGeom prst="rect">
            <a:avLst/>
          </a:prstGeom>
        </p:spPr>
      </p:pic>
    </p:spTree>
    <p:extLst>
      <p:ext uri="{BB962C8B-B14F-4D97-AF65-F5344CB8AC3E}">
        <p14:creationId xmlns:p14="http://schemas.microsoft.com/office/powerpoint/2010/main" val="48211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SNOMED CT</a:t>
            </a:r>
          </a:p>
        </p:txBody>
      </p:sp>
      <p:sp>
        <p:nvSpPr>
          <p:cNvPr id="3" name="Content Placeholder 2"/>
          <p:cNvSpPr>
            <a:spLocks noGrp="1"/>
          </p:cNvSpPr>
          <p:nvPr>
            <p:ph idx="1"/>
          </p:nvPr>
        </p:nvSpPr>
        <p:spPr/>
        <p:txBody>
          <a:bodyPr/>
          <a:lstStyle/>
          <a:p>
            <a:r>
              <a:rPr lang="en-US" dirty="0"/>
              <a:t>It can be mapped to other coding systems, such as ICD-9 and ICD-10</a:t>
            </a:r>
          </a:p>
          <a:p>
            <a:r>
              <a:rPr lang="en-US" dirty="0"/>
              <a:t>IT benefits individual patients and clinicians, as well as populations, and it supports evidence based care.</a:t>
            </a:r>
          </a:p>
          <a:p>
            <a:r>
              <a:rPr lang="en-US" dirty="0"/>
              <a:t>In EMR, SNOMED CT can represent relevant clinical information consistently and comprehensively as an essential part of producing EMR systems</a:t>
            </a:r>
          </a:p>
          <a:p>
            <a:r>
              <a:rPr lang="en-US" dirty="0"/>
              <a:t>In USA, regulations have designated that SNOMED CT be the national standard for additional categories of information in EHRs and for additional health information exchange transactions. </a:t>
            </a:r>
          </a:p>
        </p:txBody>
      </p:sp>
    </p:spTree>
    <p:extLst>
      <p:ext uri="{BB962C8B-B14F-4D97-AF65-F5344CB8AC3E}">
        <p14:creationId xmlns:p14="http://schemas.microsoft.com/office/powerpoint/2010/main" val="55465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Population Health</a:t>
            </a:r>
          </a:p>
        </p:txBody>
      </p:sp>
      <p:pic>
        <p:nvPicPr>
          <p:cNvPr id="4" name="Content Placeholder 3"/>
          <p:cNvPicPr>
            <a:picLocks noGrp="1" noChangeAspect="1"/>
          </p:cNvPicPr>
          <p:nvPr>
            <p:ph idx="1"/>
          </p:nvPr>
        </p:nvPicPr>
        <p:blipFill>
          <a:blip r:embed="rId2"/>
          <a:stretch>
            <a:fillRect/>
          </a:stretch>
        </p:blipFill>
        <p:spPr>
          <a:xfrm>
            <a:off x="838200" y="1140643"/>
            <a:ext cx="9172890" cy="5074027"/>
          </a:xfrm>
          <a:prstGeom prst="rect">
            <a:avLst/>
          </a:prstGeom>
        </p:spPr>
      </p:pic>
      <p:pic>
        <p:nvPicPr>
          <p:cNvPr id="3" name="Picture 2">
            <a:extLst>
              <a:ext uri="{FF2B5EF4-FFF2-40B4-BE49-F238E27FC236}">
                <a16:creationId xmlns:a16="http://schemas.microsoft.com/office/drawing/2014/main" id="{2AAB4314-A6F9-4822-9666-A1EB91C77E36}"/>
              </a:ext>
            </a:extLst>
          </p:cNvPr>
          <p:cNvPicPr>
            <a:picLocks noChangeAspect="1"/>
          </p:cNvPicPr>
          <p:nvPr/>
        </p:nvPicPr>
        <p:blipFill>
          <a:blip r:embed="rId3"/>
          <a:stretch>
            <a:fillRect/>
          </a:stretch>
        </p:blipFill>
        <p:spPr>
          <a:xfrm>
            <a:off x="154364" y="6212313"/>
            <a:ext cx="6019800" cy="638175"/>
          </a:xfrm>
          <a:prstGeom prst="rect">
            <a:avLst/>
          </a:prstGeom>
        </p:spPr>
      </p:pic>
      <p:pic>
        <p:nvPicPr>
          <p:cNvPr id="5" name="Picture 4">
            <a:extLst>
              <a:ext uri="{FF2B5EF4-FFF2-40B4-BE49-F238E27FC236}">
                <a16:creationId xmlns:a16="http://schemas.microsoft.com/office/drawing/2014/main" id="{04D62DCB-9C2C-4179-95BA-140907F5C3A9}"/>
              </a:ext>
            </a:extLst>
          </p:cNvPr>
          <p:cNvPicPr>
            <a:picLocks noChangeAspect="1"/>
          </p:cNvPicPr>
          <p:nvPr/>
        </p:nvPicPr>
        <p:blipFill>
          <a:blip r:embed="rId4"/>
          <a:stretch>
            <a:fillRect/>
          </a:stretch>
        </p:blipFill>
        <p:spPr>
          <a:xfrm>
            <a:off x="9352722" y="49213"/>
            <a:ext cx="2839278" cy="1325563"/>
          </a:xfrm>
          <a:prstGeom prst="rect">
            <a:avLst/>
          </a:prstGeom>
        </p:spPr>
      </p:pic>
    </p:spTree>
    <p:extLst>
      <p:ext uri="{BB962C8B-B14F-4D97-AF65-F5344CB8AC3E}">
        <p14:creationId xmlns:p14="http://schemas.microsoft.com/office/powerpoint/2010/main" val="4055486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82" y="0"/>
            <a:ext cx="10515600" cy="1325563"/>
          </a:xfrm>
        </p:spPr>
        <p:txBody>
          <a:bodyPr/>
          <a:lstStyle/>
          <a:p>
            <a:r>
              <a:rPr lang="en-US" dirty="0"/>
              <a:t>Population Health</a:t>
            </a:r>
          </a:p>
        </p:txBody>
      </p:sp>
      <p:pic>
        <p:nvPicPr>
          <p:cNvPr id="4" name="Content Placeholder 3"/>
          <p:cNvPicPr>
            <a:picLocks noGrp="1" noChangeAspect="1"/>
          </p:cNvPicPr>
          <p:nvPr>
            <p:ph idx="1"/>
          </p:nvPr>
        </p:nvPicPr>
        <p:blipFill>
          <a:blip r:embed="rId2"/>
          <a:stretch>
            <a:fillRect/>
          </a:stretch>
        </p:blipFill>
        <p:spPr>
          <a:xfrm>
            <a:off x="838200" y="1150070"/>
            <a:ext cx="10515600" cy="4836581"/>
          </a:xfrm>
          <a:prstGeom prst="rect">
            <a:avLst/>
          </a:prstGeom>
        </p:spPr>
      </p:pic>
    </p:spTree>
    <p:extLst>
      <p:ext uri="{BB962C8B-B14F-4D97-AF65-F5344CB8AC3E}">
        <p14:creationId xmlns:p14="http://schemas.microsoft.com/office/powerpoint/2010/main" val="3711612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A3300-2013-4516-B909-81FE2EAC496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DCA6E23-FC7C-44E6-B3DF-368567B85019}"/>
              </a:ext>
            </a:extLst>
          </p:cNvPr>
          <p:cNvSpPr>
            <a:spLocks noGrp="1"/>
          </p:cNvSpPr>
          <p:nvPr>
            <p:ph idx="1"/>
          </p:nvPr>
        </p:nvSpPr>
        <p:spPr/>
        <p:txBody>
          <a:bodyPr>
            <a:normAutofit fontScale="92500"/>
          </a:bodyPr>
          <a:lstStyle/>
          <a:p>
            <a:r>
              <a:rPr lang="en-US" dirty="0"/>
              <a:t>SNOMED Browser</a:t>
            </a:r>
          </a:p>
          <a:p>
            <a:pPr lvl="1"/>
            <a:r>
              <a:rPr lang="en-US" dirty="0">
                <a:hlinkClick r:id="rId2"/>
              </a:rPr>
              <a:t>https://browser.ihtsdotools.org/?</a:t>
            </a:r>
            <a:endParaRPr lang="en-US" dirty="0"/>
          </a:p>
          <a:p>
            <a:pPr lvl="1"/>
            <a:endParaRPr lang="en-US" dirty="0"/>
          </a:p>
          <a:p>
            <a:r>
              <a:rPr lang="en-US" dirty="0"/>
              <a:t>SNOMED Starter Guide</a:t>
            </a:r>
          </a:p>
          <a:p>
            <a:pPr lvl="1"/>
            <a:r>
              <a:rPr lang="en-US" dirty="0">
                <a:hlinkClick r:id="rId3"/>
              </a:rPr>
              <a:t>https://confluence.ihtsdotools.org/display/DOCSTART/SNOMED+CT+Starter+Guide</a:t>
            </a:r>
            <a:endParaRPr lang="en-US" dirty="0"/>
          </a:p>
          <a:p>
            <a:pPr lvl="1"/>
            <a:endParaRPr lang="en-US" dirty="0"/>
          </a:p>
          <a:p>
            <a:r>
              <a:rPr lang="en-US" dirty="0"/>
              <a:t>SNOMED Documents</a:t>
            </a:r>
          </a:p>
          <a:p>
            <a:pPr lvl="1"/>
            <a:r>
              <a:rPr lang="en-US" dirty="0">
                <a:hlinkClick r:id="rId4"/>
              </a:rPr>
              <a:t>https://confluence.ihtsdotools.org/display/DOC/SNOMED+CT+Document+Library</a:t>
            </a:r>
            <a:endParaRPr lang="en-US" dirty="0"/>
          </a:p>
          <a:p>
            <a:r>
              <a:rPr lang="en-US" dirty="0">
                <a:hlinkClick r:id="rId5"/>
              </a:rPr>
              <a:t>https://www.snomed.org/snomed-ct/snomed-in-action</a:t>
            </a:r>
            <a:endParaRPr lang="en-US" dirty="0"/>
          </a:p>
          <a:p>
            <a:r>
              <a:rPr lang="en-US" dirty="0">
                <a:hlinkClick r:id="rId6"/>
              </a:rPr>
              <a:t>https://www.snomed.org</a:t>
            </a:r>
            <a:endParaRPr lang="en-US" dirty="0"/>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968856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p:txBody>
          <a:bodyPr>
            <a:normAutofit/>
          </a:bodyPr>
          <a:lstStyle/>
          <a:p>
            <a:r>
              <a:rPr lang="en-US" dirty="0"/>
              <a:t>There are many benefits of using SNOMED CT in Electronic Health Records including: </a:t>
            </a:r>
          </a:p>
          <a:p>
            <a:pPr lvl="1"/>
            <a:r>
              <a:rPr lang="en-US" dirty="0"/>
              <a:t>Health information can be shared consistently within and across healthcare settings.</a:t>
            </a:r>
          </a:p>
          <a:p>
            <a:pPr lvl="1"/>
            <a:r>
              <a:rPr lang="en-US" dirty="0"/>
              <a:t>Data can be organized, queried, and analyzed for the benefit of the individual and institution.</a:t>
            </a:r>
          </a:p>
          <a:p>
            <a:pPr lvl="1"/>
            <a:r>
              <a:rPr lang="en-US" dirty="0"/>
              <a:t>The risk of different interpretations of the record between different healthcare settings can be reduced.</a:t>
            </a:r>
          </a:p>
          <a:p>
            <a:pPr lvl="1"/>
            <a:r>
              <a:rPr lang="en-US" dirty="0"/>
              <a:t>Can remove language barriers as it enables multilingual use.</a:t>
            </a:r>
          </a:p>
          <a:p>
            <a:pPr lvl="1"/>
            <a:r>
              <a:rPr lang="en-US" dirty="0"/>
              <a:t>Updated twice a year to help users keep pace with the advances of healthcare terminology and add to the scope of coverage</a:t>
            </a:r>
          </a:p>
          <a:p>
            <a:endParaRPr lang="en-US" dirty="0"/>
          </a:p>
        </p:txBody>
      </p:sp>
    </p:spTree>
    <p:extLst>
      <p:ext uri="{BB962C8B-B14F-4D97-AF65-F5344CB8AC3E}">
        <p14:creationId xmlns:p14="http://schemas.microsoft.com/office/powerpoint/2010/main" val="392049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title"/>
          </p:nvPr>
        </p:nvSpPr>
        <p:spPr>
          <a:xfrm>
            <a:off x="2575089" y="681037"/>
            <a:ext cx="8229600" cy="706437"/>
          </a:xfrm>
        </p:spPr>
        <p:txBody>
          <a:bodyPr/>
          <a:lstStyle/>
          <a:p>
            <a:pPr eaLnBrk="1" hangingPunct="1"/>
            <a:r>
              <a:rPr lang="en-US" dirty="0"/>
              <a:t>Why SNOMED CT?</a:t>
            </a:r>
          </a:p>
        </p:txBody>
      </p:sp>
      <p:sp>
        <p:nvSpPr>
          <p:cNvPr id="5" name="Content Placeholder 4"/>
          <p:cNvSpPr>
            <a:spLocks noGrp="1"/>
          </p:cNvSpPr>
          <p:nvPr>
            <p:ph idx="1"/>
          </p:nvPr>
        </p:nvSpPr>
        <p:spPr/>
        <p:txBody>
          <a:bodyPr rtlCol="0">
            <a:normAutofit/>
          </a:bodyPr>
          <a:lstStyle/>
          <a:p>
            <a:pPr>
              <a:defRPr/>
            </a:pPr>
            <a:r>
              <a:rPr lang="en-GB" dirty="0"/>
              <a:t>SNOMED CT has been selected and approved as the terminology to be adopted by the majority of countries. It is the most comprehensive international terminology currently available and can be used across all care settings and all clinical domains.</a:t>
            </a:r>
          </a:p>
          <a:p>
            <a:pPr>
              <a:defRPr/>
            </a:pPr>
            <a:r>
              <a:rPr lang="en-GB" dirty="0"/>
              <a:t>Terminologies are designed to be used by clinicians in their recording of data in a patient record. Classifications are intended for population statistics and analysis. </a:t>
            </a:r>
          </a:p>
        </p:txBody>
      </p:sp>
    </p:spTree>
    <p:extLst>
      <p:ext uri="{BB962C8B-B14F-4D97-AF65-F5344CB8AC3E}">
        <p14:creationId xmlns:p14="http://schemas.microsoft.com/office/powerpoint/2010/main" val="23982077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8&quot; unique_id=&quot;220786&quot;&gt;&lt;/object&gt;&lt;object type=&quot;2&quot; unique_id=&quot;220787&quot;&gt;&lt;object type=&quot;3&quot; unique_id=&quot;220788&quot;&gt;&lt;property id=&quot;20148&quot; value=&quot;5&quot;/&gt;&lt;property id=&quot;20300&quot; value=&quot;Slide 1 - &amp;quot;EMR Semantics&amp;quot;&quot;/&gt;&lt;property id=&quot;20307&quot; value=&quot;256&quot;/&gt;&lt;/object&gt;&lt;object type=&quot;3&quot; unique_id=&quot;220789&quot;&gt;&lt;property id=&quot;20148&quot; value=&quot;5&quot;/&gt;&lt;property id=&quot;20300&quot; value=&quot;Slide 10 - &amp;quot;SNOWMED Clinical Terms (CT)&amp;quot;&quot;/&gt;&lt;property id=&quot;20307&quot; value=&quot;257&quot;/&gt;&lt;/object&gt;&lt;object type=&quot;3&quot; unique_id=&quot;220818&quot;&gt;&lt;property id=&quot;20148&quot; value=&quot;5&quot;/&gt;&lt;property id=&quot;20300&quot; value=&quot;Slide 11 - &amp;quot;SNOWMED CT&amp;quot;&quot;/&gt;&lt;property id=&quot;20307&quot; value=&quot;258&quot;/&gt;&lt;/object&gt;&lt;object type=&quot;3&quot; unique_id=&quot;220854&quot;&gt;&lt;property id=&quot;20148&quot; value=&quot;5&quot;/&gt;&lt;property id=&quot;20300&quot; value=&quot;Slide 12 - &amp;quot;Benefits&amp;quot;&quot;/&gt;&lt;property id=&quot;20307&quot; value=&quot;259&quot;/&gt;&lt;/object&gt;&lt;object type=&quot;3&quot; unique_id=&quot;220873&quot;&gt;&lt;property id=&quot;20148&quot; value=&quot;5&quot;/&gt;&lt;property id=&quot;20300&quot; value=&quot;Slide 9 - &amp;quot;Data Representation: Machine and Human&amp;quot;&quot;/&gt;&lt;property id=&quot;20307&quot; value=&quot;260&quot;/&gt;&lt;/object&gt;&lt;object type=&quot;3&quot; unique_id=&quot;221035&quot;&gt;&lt;property id=&quot;20148&quot; value=&quot;5&quot;/&gt;&lt;property id=&quot;20300&quot; value=&quot;Slide 13 - &amp;quot;Why SNOMED CT?&amp;quot;&quot;/&gt;&lt;property id=&quot;20307&quot; value=&quot;261&quot;/&gt;&lt;/object&gt;&lt;object type=&quot;3&quot; unique_id=&quot;221036&quot;&gt;&lt;property id=&quot;20148&quot; value=&quot;5&quot;/&gt;&lt;property id=&quot;20300&quot; value=&quot;Slide 14 - &amp;quot;Interoperability&amp;quot;&quot;/&gt;&lt;property id=&quot;20307&quot; value=&quot;262&quot;/&gt;&lt;/object&gt;&lt;object type=&quot;3&quot; unique_id=&quot;221037&quot;&gt;&lt;property id=&quot;20148&quot; value=&quot;5&quot;/&gt;&lt;property id=&quot;20300&quot; value=&quot;Slide 15 - &amp;quot;SNOMED CT &amp;quot;&quot;/&gt;&lt;property id=&quot;20307&quot; value=&quot;263&quot;/&gt;&lt;/object&gt;&lt;object type=&quot;3&quot; unique_id=&quot;221038&quot;&gt;&lt;property id=&quot;20148&quot; value=&quot;5&quot;/&gt;&lt;property id=&quot;20300&quot; value=&quot;Slide 16&quot;/&gt;&lt;property id=&quot;20307&quot; value=&quot;264&quot;/&gt;&lt;/object&gt;&lt;object type=&quot;3&quot; unique_id=&quot;221039&quot;&gt;&lt;property id=&quot;20148&quot; value=&quot;5&quot;/&gt;&lt;property id=&quot;20300&quot; value=&quot;Slide 17 - &amp;quot;SNOMED CT – What is it?&amp;quot;&quot;/&gt;&lt;property id=&quot;20307&quot; value=&quot;265&quot;/&gt;&lt;/object&gt;&lt;object type=&quot;3&quot; unique_id=&quot;221040&quot;&gt;&lt;property id=&quot;20148&quot; value=&quot;5&quot;/&gt;&lt;property id=&quot;20300&quot; value=&quot;Slide 18 - &amp;quot;SNOMED CT Content&amp;quot;&quot;/&gt;&lt;property id=&quot;20307&quot; value=&quot;266&quot;/&gt;&lt;/object&gt;&lt;object type=&quot;3&quot; unique_id=&quot;221041&quot;&gt;&lt;property id=&quot;20148&quot; value=&quot;5&quot;/&gt;&lt;property id=&quot;20300&quot; value=&quot;Slide 19 - &amp;quot;SNOMED CT Content&amp;quot;&quot;/&gt;&lt;property id=&quot;20307&quot; value=&quot;267&quot;/&gt;&lt;/object&gt;&lt;object type=&quot;3&quot; unique_id=&quot;221042&quot;&gt;&lt;property id=&quot;20148&quot; value=&quot;5&quot;/&gt;&lt;property id=&quot;20300&quot; value=&quot;Slide 21 - &amp;quot;Concepts are “ideas” or “thoughts” of physicians&amp;quot;&quot;/&gt;&lt;property id=&quot;20307&quot; value=&quot;268&quot;/&gt;&lt;/object&gt;&lt;object type=&quot;3&quot; unique_id=&quot;221043&quot;&gt;&lt;property id=&quot;20148&quot; value=&quot;5&quot;/&gt;&lt;property id=&quot;20300&quot; value=&quot;Slide 22 - &amp;quot;A Concept&amp;quot;&quot;/&gt;&lt;property id=&quot;20307&quot; value=&quot;269&quot;/&gt;&lt;/object&gt;&lt;object type=&quot;3&quot; unique_id=&quot;221044&quot;&gt;&lt;property id=&quot;20148&quot; value=&quot;5&quot;/&gt;&lt;property id=&quot;20300&quot; value=&quot;Slide 23 - &amp;quot;A Concept in SNOMED CT &amp;quot;&quot;/&gt;&lt;property id=&quot;20307&quot; value=&quot;270&quot;/&gt;&lt;/object&gt;&lt;object type=&quot;3&quot; unique_id=&quot;221045&quot;&gt;&lt;property id=&quot;20148&quot; value=&quot;5&quot;/&gt;&lt;property id=&quot;20300&quot; value=&quot;Slide 24&quot;/&gt;&lt;property id=&quot;20307&quot; value=&quot;271&quot;/&gt;&lt;/object&gt;&lt;object type=&quot;3&quot; unique_id=&quot;221046&quot;&gt;&lt;property id=&quot;20148&quot; value=&quot;5&quot;/&gt;&lt;property id=&quot;20300&quot; value=&quot;Slide 25 - &amp;quot;Subsets&amp;quot;&quot;/&gt;&lt;property id=&quot;20307&quot; value=&quot;272&quot;/&gt;&lt;/object&gt;&lt;object type=&quot;3&quot; unique_id=&quot;221047&quot;&gt;&lt;property id=&quot;20148&quot; value=&quot;5&quot;/&gt;&lt;property id=&quot;20300&quot; value=&quot;Slide 26 - &amp;quot;Subsets&amp;quot;&quot;/&gt;&lt;property id=&quot;20307&quot; value=&quot;273&quot;/&gt;&lt;/object&gt;&lt;object type=&quot;3&quot; unique_id=&quot;221048&quot;&gt;&lt;property id=&quot;20148&quot; value=&quot;5&quot;/&gt;&lt;property id=&quot;20300&quot; value=&quot;Slide 27 - &amp;quot;Subsets&amp;quot;&quot;/&gt;&lt;property id=&quot;20307&quot; value=&quot;274&quot;/&gt;&lt;/object&gt;&lt;object type=&quot;3&quot; unique_id=&quot;221049&quot;&gt;&lt;property id=&quot;20148&quot; value=&quot;5&quot;/&gt;&lt;property id=&quot;20300&quot; value=&quot;Slide 28 - &amp;quot;Current Subsets Examples&amp;quot;&quot;/&gt;&lt;property id=&quot;20307&quot; value=&quot;275&quot;/&gt;&lt;/object&gt;&lt;object type=&quot;3&quot; unique_id=&quot;221050&quot;&gt;&lt;property id=&quot;20148&quot; value=&quot;5&quot;/&gt;&lt;property id=&quot;20300&quot; value=&quot;Slide 29 - &amp;quot;Browser Demo&amp;quot;&quot;/&gt;&lt;property id=&quot;20307&quot; value=&quot;276&quot;/&gt;&lt;/object&gt;&lt;object type=&quot;3&quot; unique_id=&quot;222224&quot;&gt;&lt;property id=&quot;20148&quot; value=&quot;5&quot;/&gt;&lt;property id=&quot;20300&quot; value=&quot;Slide 30&quot;/&gt;&lt;property id=&quot;20307&quot; value=&quot;283&quot;/&gt;&lt;/object&gt;&lt;object type=&quot;3&quot; unique_id=&quot;222225&quot;&gt;&lt;property id=&quot;20148&quot; value=&quot;5&quot;/&gt;&lt;property id=&quot;20300&quot; value=&quot;Slide 31&quot;/&gt;&lt;property id=&quot;20307&quot; value=&quot;282&quot;/&gt;&lt;/object&gt;&lt;object type=&quot;3&quot; unique_id=&quot;222226&quot;&gt;&lt;property id=&quot;20148&quot; value=&quot;5&quot;/&gt;&lt;property id=&quot;20300&quot; value=&quot;Slide 32 - &amp;quot;SNOWMED Browser Search&amp;quot;&quot;/&gt;&lt;property id=&quot;20307&quot; value=&quot;281&quot;/&gt;&lt;/object&gt;&lt;object type=&quot;3&quot; unique_id=&quot;222227&quot;&gt;&lt;property id=&quot;20148&quot; value=&quot;5&quot;/&gt;&lt;property id=&quot;20300&quot; value=&quot;Slide 33 - &amp;quot;Example: EMR using SNOMED CT&amp;quot;&quot;/&gt;&lt;property id=&quot;20307&quot; value=&quot;284&quot;/&gt;&lt;/object&gt;&lt;object type=&quot;3&quot; unique_id=&quot;222228&quot;&gt;&lt;property id=&quot;20148&quot; value=&quot;5&quot;/&gt;&lt;property id=&quot;20300&quot; value=&quot;Slide 34 - &amp;quot;What the Clinician Sees&amp;quot;&quot;/&gt;&lt;property id=&quot;20307&quot; value=&quot;280&quot;/&gt;&lt;/object&gt;&lt;object type=&quot;3&quot; unique_id=&quot;222229&quot;&gt;&lt;property id=&quot;20148&quot; value=&quot;5&quot;/&gt;&lt;property id=&quot;20300&quot; value=&quot;Slide 35 - &amp;quot;Why use SNOMED CT&amp;quot;&quot;/&gt;&lt;property id=&quot;20307&quot; value=&quot;285&quot;/&gt;&lt;/object&gt;&lt;object type=&quot;3&quot; unique_id=&quot;222230&quot;&gt;&lt;property id=&quot;20148&quot; value=&quot;5&quot;/&gt;&lt;property id=&quot;20300&quot; value=&quot;Slide 36 - &amp;quot;Moorfields eye hospital – open eyes software&amp;quot;&quot;/&gt;&lt;property id=&quot;20307&quot; value=&quot;286&quot;/&gt;&lt;/object&gt;&lt;object type=&quot;3&quot; unique_id=&quot;222231&quot;&gt;&lt;property id=&quot;20148&quot; value=&quot;5&quot;/&gt;&lt;property id=&quot;20300&quot; value=&quot;Slide 37&quot;/&gt;&lt;property id=&quot;20307&quot; value=&quot;287&quot;/&gt;&lt;/object&gt;&lt;object type=&quot;3&quot; unique_id=&quot;222232&quot;&gt;&lt;property id=&quot;20148&quot; value=&quot;5&quot;/&gt;&lt;property id=&quot;20300&quot; value=&quot;Slide 38&quot;/&gt;&lt;property id=&quot;20307&quot; value=&quot;288&quot;/&gt;&lt;/object&gt;&lt;object type=&quot;3&quot; unique_id=&quot;222233&quot;&gt;&lt;property id=&quot;20148&quot; value=&quot;5&quot;/&gt;&lt;property id=&quot;20300&quot; value=&quot;Slide 39 - &amp;quot;SNOMED CT in Action&amp;quot;&quot;/&gt;&lt;property id=&quot;20307&quot; value=&quot;289&quot;/&gt;&lt;/object&gt;&lt;object type=&quot;3&quot; unique_id=&quot;222234&quot;&gt;&lt;property id=&quot;20148&quot; value=&quot;5&quot;/&gt;&lt;property id=&quot;20300&quot; value=&quot;Slide 40&quot;/&gt;&lt;property id=&quot;20307&quot; value=&quot;290&quot;/&gt;&lt;/object&gt;&lt;object type=&quot;3&quot; unique_id=&quot;222235&quot;&gt;&lt;property id=&quot;20148&quot; value=&quot;5&quot;/&gt;&lt;property id=&quot;20300&quot; value=&quot;Slide 41&quot;/&gt;&lt;property id=&quot;20307&quot; value=&quot;291&quot;/&gt;&lt;/object&gt;&lt;object type=&quot;3&quot; unique_id=&quot;222236&quot;&gt;&lt;property id=&quot;20148&quot; value=&quot;5&quot;/&gt;&lt;property id=&quot;20300&quot; value=&quot;Slide 42 - &amp;quot;Nhs E-referral service&amp;quot;&quot;/&gt;&lt;property id=&quot;20307&quot; value=&quot;292&quot;/&gt;&lt;/object&gt;&lt;object type=&quot;3&quot; unique_id=&quot;222237&quot;&gt;&lt;property id=&quot;20148&quot; value=&quot;5&quot;/&gt;&lt;property id=&quot;20300&quot; value=&quot;Slide 43 - &amp;quot;Making an Appointment&amp;quot;&quot;/&gt;&lt;property id=&quot;20307&quot; value=&quot;293&quot;/&gt;&lt;/object&gt;&lt;object type=&quot;3&quot; unique_id=&quot;222238&quot;&gt;&lt;property id=&quot;20148&quot; value=&quot;5&quot;/&gt;&lt;property id=&quot;20300&quot; value=&quot;Slide 44&quot;/&gt;&lt;property id=&quot;20307&quot; value=&quot;294&quot;/&gt;&lt;/object&gt;&lt;object type=&quot;3&quot; unique_id=&quot;222239&quot;&gt;&lt;property id=&quot;20148&quot; value=&quot;5&quot;/&gt;&lt;property id=&quot;20300&quot; value=&quot;Slide 45&quot;/&gt;&lt;property id=&quot;20307&quot; value=&quot;295&quot;/&gt;&lt;/object&gt;&lt;object type=&quot;3&quot; unique_id=&quot;222240&quot;&gt;&lt;property id=&quot;20148&quot; value=&quot;5&quot;/&gt;&lt;property id=&quot;20300&quot; value=&quot;Slide 46&quot;/&gt;&lt;property id=&quot;20307&quot; value=&quot;296&quot;/&gt;&lt;/object&gt;&lt;object type=&quot;3&quot; unique_id=&quot;222241&quot;&gt;&lt;property id=&quot;20148&quot; value=&quot;5&quot;/&gt;&lt;property id=&quot;20300&quot; value=&quot;Slide 47&quot;/&gt;&lt;property id=&quot;20307&quot; value=&quot;297&quot;/&gt;&lt;/object&gt;&lt;object type=&quot;3&quot; unique_id=&quot;222242&quot;&gt;&lt;property id=&quot;20148&quot; value=&quot;5&quot;/&gt;&lt;property id=&quot;20300&quot; value=&quot;Slide 48&quot;/&gt;&lt;property id=&quot;20307&quot; value=&quot;298&quot;/&gt;&lt;/object&gt;&lt;object type=&quot;3&quot; unique_id=&quot;222243&quot;&gt;&lt;property id=&quot;20148&quot; value=&quot;5&quot;/&gt;&lt;property id=&quot;20300&quot; value=&quot;Slide 49&quot;/&gt;&lt;property id=&quot;20307&quot; value=&quot;299&quot;/&gt;&lt;/object&gt;&lt;object type=&quot;3&quot; unique_id=&quot;222244&quot;&gt;&lt;property id=&quot;20148&quot; value=&quot;5&quot;/&gt;&lt;property id=&quot;20300&quot; value=&quot;Slide 50 - &amp;quot;Csc lorenzo&amp;quot;&quot;/&gt;&lt;property id=&quot;20307&quot; value=&quot;300&quot;/&gt;&lt;/object&gt;&lt;object type=&quot;3&quot; unique_id=&quot;222245&quot;&gt;&lt;property id=&quot;20148&quot; value=&quot;5&quot;/&gt;&lt;property id=&quot;20300&quot; value=&quot;Slide 51&quot;/&gt;&lt;property id=&quot;20307&quot; value=&quot;301&quot;/&gt;&lt;/object&gt;&lt;object type=&quot;3&quot; unique_id=&quot;222246&quot;&gt;&lt;property id=&quot;20148&quot; value=&quot;5&quot;/&gt;&lt;property id=&quot;20300&quot; value=&quot;Slide 52&quot;/&gt;&lt;property id=&quot;20307&quot; value=&quot;302&quot;/&gt;&lt;/object&gt;&lt;object type=&quot;3&quot; unique_id=&quot;222247&quot;&gt;&lt;property id=&quot;20148&quot; value=&quot;5&quot;/&gt;&lt;property id=&quot;20300&quot; value=&quot;Slide 53&quot;/&gt;&lt;property id=&quot;20307&quot; value=&quot;303&quot;/&gt;&lt;/object&gt;&lt;object type=&quot;3&quot; unique_id=&quot;222248&quot;&gt;&lt;property id=&quot;20148&quot; value=&quot;5&quot;/&gt;&lt;property id=&quot;20300&quot; value=&quot;Slide 54&quot;/&gt;&lt;property id=&quot;20307&quot; value=&quot;304&quot;/&gt;&lt;/object&gt;&lt;object type=&quot;3&quot; unique_id=&quot;222249&quot;&gt;&lt;property id=&quot;20148&quot; value=&quot;5&quot;/&gt;&lt;property id=&quot;20300&quot; value=&quot;Slide 55&quot;/&gt;&lt;property id=&quot;20307&quot; value=&quot;305&quot;/&gt;&lt;/object&gt;&lt;object type=&quot;3&quot; unique_id=&quot;222250&quot;&gt;&lt;property id=&quot;20148&quot; value=&quot;5&quot;/&gt;&lt;property id=&quot;20300&quot; value=&quot;Slide 56&quot;/&gt;&lt;property id=&quot;20307&quot; value=&quot;306&quot;/&gt;&lt;/object&gt;&lt;object type=&quot;3&quot; unique_id=&quot;222251&quot;&gt;&lt;property id=&quot;20148&quot; value=&quot;5&quot;/&gt;&lt;property id=&quot;20300&quot; value=&quot;Slide 57&quot;/&gt;&lt;property id=&quot;20307&quot; value=&quot;307&quot;/&gt;&lt;/object&gt;&lt;object type=&quot;3&quot; unique_id=&quot;222252&quot;&gt;&lt;property id=&quot;20148&quot; value=&quot;5&quot;/&gt;&lt;property id=&quot;20300&quot; value=&quot;Slide 58&quot;/&gt;&lt;property id=&quot;20307&quot; value=&quot;308&quot;/&gt;&lt;/object&gt;&lt;object type=&quot;3&quot; unique_id=&quot;222253&quot;&gt;&lt;property id=&quot;20148&quot; value=&quot;5&quot;/&gt;&lt;property id=&quot;20300&quot; value=&quot;Slide 59&quot;/&gt;&lt;property id=&quot;20307&quot; value=&quot;309&quot;/&gt;&lt;/object&gt;&lt;object type=&quot;3&quot; unique_id=&quot;222254&quot;&gt;&lt;property id=&quot;20148&quot; value=&quot;5&quot;/&gt;&lt;property id=&quot;20300&quot; value=&quot;Slide 60&quot;/&gt;&lt;property id=&quot;20307&quot; value=&quot;310&quot;/&gt;&lt;/object&gt;&lt;object type=&quot;3&quot; unique_id=&quot;222255&quot;&gt;&lt;property id=&quot;20148&quot; value=&quot;5&quot;/&gt;&lt;property id=&quot;20300&quot; value=&quot;Slide 61&quot;/&gt;&lt;property id=&quot;20307&quot; value=&quot;311&quot;/&gt;&lt;/object&gt;&lt;object type=&quot;3&quot; unique_id=&quot;222256&quot;&gt;&lt;property id=&quot;20148&quot; value=&quot;5&quot;/&gt;&lt;property id=&quot;20300&quot; value=&quot;Slide 62&quot;/&gt;&lt;property id=&quot;20307&quot; value=&quot;312&quot;/&gt;&lt;/object&gt;&lt;object type=&quot;3&quot; unique_id=&quot;222257&quot;&gt;&lt;property id=&quot;20148&quot; value=&quot;5&quot;/&gt;&lt;property id=&quot;20300&quot; value=&quot;Slide 63&quot;/&gt;&lt;property id=&quot;20307&quot; value=&quot;313&quot;/&gt;&lt;/object&gt;&lt;object type=&quot;3&quot; unique_id=&quot;222258&quot;&gt;&lt;property id=&quot;20148&quot; value=&quot;5&quot;/&gt;&lt;property id=&quot;20300&quot; value=&quot;Slide 64&quot;/&gt;&lt;property id=&quot;20307&quot; value=&quot;314&quot;/&gt;&lt;/object&gt;&lt;object type=&quot;3&quot; unique_id=&quot;222259&quot;&gt;&lt;property id=&quot;20148&quot; value=&quot;5&quot;/&gt;&lt;property id=&quot;20300&quot; value=&quot;Slide 65&quot;/&gt;&lt;property id=&quot;20307&quot; value=&quot;315&quot;/&gt;&lt;/object&gt;&lt;object type=&quot;3&quot; unique_id=&quot;222260&quot;&gt;&lt;property id=&quot;20148&quot; value=&quot;5&quot;/&gt;&lt;property id=&quot;20300&quot; value=&quot;Slide 66&quot;/&gt;&lt;property id=&quot;20307&quot; value=&quot;316&quot;/&gt;&lt;/object&gt;&lt;object type=&quot;3&quot; unique_id=&quot;222261&quot;&gt;&lt;property id=&quot;20148&quot; value=&quot;5&quot;/&gt;&lt;property id=&quot;20300&quot; value=&quot;Slide 67&quot;/&gt;&lt;property id=&quot;20307&quot; value=&quot;317&quot;/&gt;&lt;/object&gt;&lt;object type=&quot;3&quot; unique_id=&quot;222262&quot;&gt;&lt;property id=&quot;20148&quot; value=&quot;5&quot;/&gt;&lt;property id=&quot;20300&quot; value=&quot;Slide 68&quot;/&gt;&lt;property id=&quot;20307&quot; value=&quot;318&quot;/&gt;&lt;/object&gt;&lt;object type=&quot;3&quot; unique_id=&quot;222263&quot;&gt;&lt;property id=&quot;20148&quot; value=&quot;5&quot;/&gt;&lt;property id=&quot;20300&quot; value=&quot;Slide 69&quot;/&gt;&lt;property id=&quot;20307&quot; value=&quot;319&quot;/&gt;&lt;/object&gt;&lt;object type=&quot;3&quot; unique_id=&quot;222264&quot;&gt;&lt;property id=&quot;20148&quot; value=&quot;5&quot;/&gt;&lt;property id=&quot;20300&quot; value=&quot;Slide 70&quot;/&gt;&lt;property id=&quot;20307&quot; value=&quot;320&quot;/&gt;&lt;/object&gt;&lt;object type=&quot;3&quot; unique_id=&quot;222265&quot;&gt;&lt;property id=&quot;20148&quot; value=&quot;5&quot;/&gt;&lt;property id=&quot;20300&quot; value=&quot;Slide 71&quot;/&gt;&lt;property id=&quot;20307&quot; value=&quot;321&quot;/&gt;&lt;/object&gt;&lt;object type=&quot;3&quot; unique_id=&quot;222266&quot;&gt;&lt;property id=&quot;20148&quot; value=&quot;5&quot;/&gt;&lt;property id=&quot;20300&quot; value=&quot;Slide 72&quot;/&gt;&lt;property id=&quot;20307&quot; value=&quot;322&quot;/&gt;&lt;/object&gt;&lt;object type=&quot;3&quot; unique_id=&quot;222267&quot;&gt;&lt;property id=&quot;20148&quot; value=&quot;5&quot;/&gt;&lt;property id=&quot;20300&quot; value=&quot;Slide 73&quot;/&gt;&lt;property id=&quot;20307&quot; value=&quot;323&quot;/&gt;&lt;/object&gt;&lt;object type=&quot;3&quot; unique_id=&quot;222268&quot;&gt;&lt;property id=&quot;20148&quot; value=&quot;5&quot;/&gt;&lt;property id=&quot;20300&quot; value=&quot;Slide 74&quot;/&gt;&lt;property id=&quot;20307&quot; value=&quot;324&quot;/&gt;&lt;/object&gt;&lt;object type=&quot;3&quot; unique_id=&quot;222819&quot;&gt;&lt;property id=&quot;20148&quot; value=&quot;5&quot;/&gt;&lt;property id=&quot;20300&quot; value=&quot;Slide 80 - &amp;quot;More Benefits&amp;quot;&quot;/&gt;&lt;property id=&quot;20307&quot; value=&quot;325&quot;/&gt;&lt;/object&gt;&lt;object type=&quot;3&quot; unique_id=&quot;222820&quot;&gt;&lt;property id=&quot;20148&quot; value=&quot;5&quot;/&gt;&lt;property id=&quot;20300&quot; value=&quot;Slide 81 - &amp;quot;More Benefits&amp;quot;&quot;/&gt;&lt;property id=&quot;20307&quot; value=&quot;326&quot;/&gt;&lt;/object&gt;&lt;object type=&quot;3&quot; unique_id=&quot;223871&quot;&gt;&lt;property id=&quot;20148&quot; value=&quot;5&quot;/&gt;&lt;property id=&quot;20300&quot; value=&quot;Slide 2 - &amp;quot;Key Messages&amp;quot;&quot;/&gt;&lt;property id=&quot;20307&quot; value=&quot;327&quot;/&gt;&lt;/object&gt;&lt;object type=&quot;3&quot; unique_id=&quot;223872&quot;&gt;&lt;property id=&quot;20148&quot; value=&quot;5&quot;/&gt;&lt;property id=&quot;20300&quot; value=&quot;Slide 3 - &amp;quot;Key Messages&amp;quot;&quot;/&gt;&lt;property id=&quot;20307&quot; value=&quot;328&quot;/&gt;&lt;/object&gt;&lt;object type=&quot;3&quot; unique_id=&quot;223873&quot;&gt;&lt;property id=&quot;20148&quot; value=&quot;5&quot;/&gt;&lt;property id=&quot;20300&quot; value=&quot;Slide 4 - &amp;quot;Where are we now and where are we going?&amp;quot;&quot;/&gt;&lt;property id=&quot;20307&quot; value=&quot;329&quot;/&gt;&lt;/object&gt;&lt;object type=&quot;3&quot; unique_id=&quot;223874&quot;&gt;&lt;property id=&quot;20148&quot; value=&quot;5&quot;/&gt;&lt;property id=&quot;20300&quot; value=&quot;Slide 5 - &amp;quot;Where are we now&amp;quot;&quot;/&gt;&lt;property id=&quot;20307&quot; value=&quot;330&quot;/&gt;&lt;/object&gt;&lt;object type=&quot;3&quot; unique_id=&quot;223875&quot;&gt;&lt;property id=&quot;20148&quot; value=&quot;5&quot;/&gt;&lt;property id=&quot;20300&quot; value=&quot;Slide 6 - &amp;quot;Where are we now&amp;quot;&quot;/&gt;&lt;property id=&quot;20307&quot; value=&quot;331&quot;/&gt;&lt;/object&gt;&lt;object type=&quot;3&quot; unique_id=&quot;223876&quot;&gt;&lt;property id=&quot;20148&quot; value=&quot;5&quot;/&gt;&lt;property id=&quot;20300&quot; value=&quot;Slide 7 - &amp;quot;Strategy&amp;quot;&quot;/&gt;&lt;property id=&quot;20307&quot; value=&quot;333&quot;/&gt;&lt;/object&gt;&lt;object type=&quot;3&quot; unique_id=&quot;223877&quot;&gt;&lt;property id=&quot;20148&quot; value=&quot;5&quot;/&gt;&lt;property id=&quot;20300&quot; value=&quot;Slide 8 - &amp;quot;Transfer of Care Initiative&amp;quot;&quot;/&gt;&lt;property id=&quot;20307&quot; value=&quot;337&quot;/&gt;&lt;/object&gt;&lt;object type=&quot;3&quot; unique_id=&quot;224417&quot;&gt;&lt;property id=&quot;20148&quot; value=&quot;5&quot;/&gt;&lt;property id=&quot;20300&quot; value=&quot;Slide 75 - &amp;quot;Benefit: Across Professions&amp;quot;&quot;/&gt;&lt;property id=&quot;20307&quot; value=&quot;341&quot;/&gt;&lt;/object&gt;&lt;object type=&quot;3&quot; unique_id=&quot;224418&quot;&gt;&lt;property id=&quot;20148&quot; value=&quot;5&quot;/&gt;&lt;property id=&quot;20300&quot; value=&quot;Slide 76 - &amp;quot;Benefit: Across Professions&amp;quot;&quot;/&gt;&lt;property id=&quot;20307&quot; value=&quot;342&quot;/&gt;&lt;/object&gt;&lt;object type=&quot;3&quot; unique_id=&quot;224419&quot;&gt;&lt;property id=&quot;20148&quot; value=&quot;5&quot;/&gt;&lt;property id=&quot;20300&quot; value=&quot;Slide 77 - &amp;quot;Benefit: Across Professions&amp;quot;&quot;/&gt;&lt;property id=&quot;20307&quot; value=&quot;338&quot;/&gt;&lt;/object&gt;&lt;object type=&quot;3&quot; unique_id=&quot;224420&quot;&gt;&lt;property id=&quot;20148&quot; value=&quot;5&quot;/&gt;&lt;property id=&quot;20300&quot; value=&quot;Slide 78 - &amp;quot;Benefit: Communication – “Connect all”&amp;quot;&quot;/&gt;&lt;property id=&quot;20307&quot; value=&quot;339&quot;/&gt;&lt;/object&gt;&lt;object type=&quot;3&quot; unique_id=&quot;224421&quot;&gt;&lt;property id=&quot;20148&quot; value=&quot;5&quot;/&gt;&lt;property id=&quot;20300&quot; value=&quot;Slide 79 - &amp;quot;Benefit: Communication – “Connect all”&amp;quot;&quot;/&gt;&lt;property id=&quot;20307&quot; value=&quot;340&quot;/&gt;&lt;/object&gt;&lt;object type=&quot;3&quot; unique_id=&quot;224832&quot;&gt;&lt;property id=&quot;20148&quot; value=&quot;5&quot;/&gt;&lt;property id=&quot;20300&quot; value=&quot;Slide 20&quot;/&gt;&lt;property id=&quot;20307&quot; value=&quot;343&quot;/&gt;&lt;/object&gt;&lt;object type=&quot;3&quot; unique_id=&quot;225165&quot;&gt;&lt;property id=&quot;20148&quot; value=&quot;5&quot;/&gt;&lt;property id=&quot;20300&quot; value=&quot;Slide 82 - &amp;quot;Map to ICD&amp;quot;&quot;/&gt;&lt;property id=&quot;20307&quot; value=&quot;344&quot;/&gt;&lt;/object&gt;&lt;object type=&quot;3&quot; unique_id=&quot;225166&quot;&gt;&lt;property id=&quot;20148&quot; value=&quot;5&quot;/&gt;&lt;property id=&quot;20300&quot; value=&quot;Slide 83 - &amp;quot;Map to ICD&amp;quot;&quot;/&gt;&lt;property id=&quot;20307&quot; value=&quot;345&quot;/&gt;&lt;/object&gt;&lt;object type=&quot;3&quot; unique_id=&quot;225507&quot;&gt;&lt;property id=&quot;20148&quot; value=&quot;5&quot;/&gt;&lt;property id=&quot;20300&quot; value=&quot;Slide 84&quot;/&gt;&lt;property id=&quot;20307&quot; value=&quot;346&quot;/&gt;&lt;/object&gt;&lt;object type=&quot;3&quot; unique_id=&quot;225508&quot;&gt;&lt;property id=&quot;20148&quot; value=&quot;5&quot;/&gt;&lt;property id=&quot;20300&quot; value=&quot;Slide 85&quot;/&gt;&lt;property id=&quot;20307&quot; value=&quot;347&quot;/&gt;&lt;/object&gt;&lt;object type=&quot;3&quot; unique_id=&quot;225944&quot;&gt;&lt;property id=&quot;20148&quot; value=&quot;5&quot;/&gt;&lt;property id=&quot;20300&quot; value=&quot;Slide 86&quot;/&gt;&lt;property id=&quot;20307&quot; value=&quot;348&quot;/&gt;&lt;/object&gt;&lt;object type=&quot;3&quot; unique_id=&quot;225945&quot;&gt;&lt;property id=&quot;20148&quot; value=&quot;5&quot;/&gt;&lt;property id=&quot;20300&quot; value=&quot;Slide 87 - &amp;quot;ICD 10&amp;quot;&quot;/&gt;&lt;property id=&quot;20307&quot; value=&quot;349&quot;/&gt;&lt;/object&gt;&lt;object type=&quot;3&quot; unique_id=&quot;225946&quot;&gt;&lt;property id=&quot;20148&quot; value=&quot;5&quot;/&gt;&lt;property id=&quot;20300&quot; value=&quot;Slide 88 - &amp;quot;SNOMED CT&amp;quot;&quot;/&gt;&lt;property id=&quot;20307&quot; value=&quot;350&quot;/&gt;&lt;/object&gt;&lt;object type=&quot;3&quot; unique_id=&quot;227134&quot;&gt;&lt;property id=&quot;20148&quot; value=&quot;5&quot;/&gt;&lt;property id=&quot;20300&quot; value=&quot;Slide 89 - &amp;quot;SNOMED in Diagnosis&amp;quot;&quot;/&gt;&lt;property id=&quot;20307&quot; value=&quot;351&quot;/&gt;&lt;/object&gt;&lt;object type=&quot;3&quot; unique_id=&quot;227135&quot;&gt;&lt;property id=&quot;20148&quot; value=&quot;5&quot;/&gt;&lt;property id=&quot;20300&quot; value=&quot;Slide 90&quot;/&gt;&lt;property id=&quot;20307&quot; value=&quot;352&quot;/&gt;&lt;/object&gt;&lt;object type=&quot;3&quot; unique_id=&quot;227136&quot;&gt;&lt;property id=&quot;20148&quot; value=&quot;5&quot;/&gt;&lt;property id=&quot;20300&quot; value=&quot;Slide 91&quot;/&gt;&lt;property id=&quot;20307&quot; value=&quot;353&quot;/&gt;&lt;/object&gt;&lt;object type=&quot;3&quot; unique_id=&quot;227137&quot;&gt;&lt;property id=&quot;20148&quot; value=&quot;5&quot;/&gt;&lt;property id=&quot;20300&quot; value=&quot;Slide 92&quot;/&gt;&lt;property id=&quot;20307&quot; value=&quot;354&quot;/&gt;&lt;/object&gt;&lt;object type=&quot;3&quot; unique_id=&quot;227138&quot;&gt;&lt;property id=&quot;20148&quot; value=&quot;5&quot;/&gt;&lt;property id=&quot;20300&quot; value=&quot;Slide 93&quot;/&gt;&lt;property id=&quot;20307&quot; value=&quot;355&quot;/&gt;&lt;/object&gt;&lt;object type=&quot;3&quot; unique_id=&quot;227139&quot;&gt;&lt;property id=&quot;20148&quot; value=&quot;5&quot;/&gt;&lt;property id=&quot;20300&quot; value=&quot;Slide 94&quot;/&gt;&lt;property id=&quot;20307&quot; value=&quot;356&quot;/&gt;&lt;/object&gt;&lt;object type=&quot;3&quot; unique_id=&quot;227140&quot;&gt;&lt;property id=&quot;20148&quot; value=&quot;5&quot;/&gt;&lt;property id=&quot;20300&quot; value=&quot;Slide 95&quot;/&gt;&lt;property id=&quot;20307&quot; value=&quot;357&quot;/&gt;&lt;/object&gt;&lt;object type=&quot;3&quot; unique_id=&quot;228596&quot;&gt;&lt;property id=&quot;20148&quot; value=&quot;5&quot;/&gt;&lt;property id=&quot;20300&quot; value=&quot;Slide 96 - &amp;quot;Data analysis using SNOMED&amp;quot;&quot;/&gt;&lt;property id=&quot;20307&quot; value=&quot;358&quot;/&gt;&lt;/object&gt;&lt;object type=&quot;3&quot; unique_id=&quot;228597&quot;&gt;&lt;property id=&quot;20148&quot; value=&quot;5&quot;/&gt;&lt;property id=&quot;20300&quot; value=&quot;Slide 97 - &amp;quot;NLP extraction with context&amp;quot;&quot;/&gt;&lt;property id=&quot;20307&quot; value=&quot;359&quot;/&gt;&lt;/object&gt;&lt;object type=&quot;3&quot; unique_id=&quot;228598&quot;&gt;&lt;property id=&quot;20148&quot; value=&quot;5&quot;/&gt;&lt;property id=&quot;20300&quot; value=&quot;Slide 98 - &amp;quot;Clinical Decision Support (CDS)&amp;quot;&quot;/&gt;&lt;property id=&quot;20307&quot; value=&quot;366&quot;/&gt;&lt;/object&gt;&lt;object type=&quot;3&quot; unique_id=&quot;228599&quot;&gt;&lt;property id=&quot;20148&quot; value=&quot;5&quot;/&gt;&lt;property id=&quot;20300&quot; value=&quot;Slide 99&quot;/&gt;&lt;property id=&quot;20307&quot; value=&quot;370&quot;/&gt;&lt;/object&gt;&lt;object type=&quot;3&quot; unique_id=&quot;228600&quot;&gt;&lt;property id=&quot;20148&quot; value=&quot;5&quot;/&gt;&lt;property id=&quot;20300&quot; value=&quot;Slide 100&quot;/&gt;&lt;property id=&quot;20307&quot; value=&quot;367&quot;/&gt;&lt;/object&gt;&lt;object type=&quot;3&quot; unique_id=&quot;228601&quot;&gt;&lt;property id=&quot;20148&quot; value=&quot;5&quot;/&gt;&lt;property id=&quot;20300&quot; value=&quot;Slide 101&quot;/&gt;&lt;property id=&quot;20307&quot; value=&quot;368&quot;/&gt;&lt;/object&gt;&lt;object type=&quot;3&quot; unique_id=&quot;228602&quot;&gt;&lt;property id=&quot;20148&quot; value=&quot;5&quot;/&gt;&lt;property id=&quot;20300&quot; value=&quot;Slide 102&quot;/&gt;&lt;property id=&quot;20307&quot; value=&quot;364&quot;/&gt;&lt;/object&gt;&lt;object type=&quot;3&quot; unique_id=&quot;228603&quot;&gt;&lt;property id=&quot;20148&quot; value=&quot;5&quot;/&gt;&lt;property id=&quot;20300&quot; value=&quot;Slide 103&quot;/&gt;&lt;property id=&quot;20307&quot; value=&quot;365&quot;/&gt;&lt;/object&gt;&lt;object type=&quot;3&quot; unique_id=&quot;228604&quot;&gt;&lt;property id=&quot;20148&quot; value=&quot;5&quot;/&gt;&lt;property id=&quot;20300&quot; value=&quot;Slide 104 - &amp;quot;Clinical Decision Rules&amp;quot;&quot;/&gt;&lt;property id=&quot;20307&quot; value=&quot;361&quot;/&gt;&lt;/object&gt;&lt;object type=&quot;3&quot; unique_id=&quot;228605&quot;&gt;&lt;property id=&quot;20148&quot; value=&quot;5&quot;/&gt;&lt;property id=&quot;20300&quot; value=&quot;Slide 105&quot;/&gt;&lt;property id=&quot;20307&quot; value=&quot;362&quot;/&gt;&lt;/object&gt;&lt;object type=&quot;3&quot; unique_id=&quot;228606&quot;&gt;&lt;property id=&quot;20148&quot; value=&quot;5&quot;/&gt;&lt;property id=&quot;20300&quot; value=&quot;Slide 106&quot;/&gt;&lt;property id=&quot;20307&quot; value=&quot;363&quot;/&gt;&lt;/object&gt;&lt;object type=&quot;3&quot; unique_id=&quot;228607&quot;&gt;&lt;property id=&quot;20148&quot; value=&quot;5&quot;/&gt;&lt;property id=&quot;20300&quot; value=&quot;Slide 107 - &amp;quot;Population Health&amp;quot;&quot;/&gt;&lt;property id=&quot;20307&quot; value=&quot;360&quot;/&gt;&lt;/object&gt;&lt;object type=&quot;3&quot; unique_id=&quot;228608&quot;&gt;&lt;property id=&quot;20148&quot; value=&quot;5&quot;/&gt;&lt;property id=&quot;20300&quot; value=&quot;Slide 108 - &amp;quot;Population Health&amp;quot;&quot;/&gt;&lt;property id=&quot;20307&quot; value=&quot;369&quot;/&gt;&lt;/object&gt;&lt;object type=&quot;3&quot; unique_id=&quot;234787&quot;&gt;&lt;property id=&quot;20148&quot; value=&quot;5&quot;/&gt;&lt;property id=&quot;20300&quot; value=&quot;Slide 109 - &amp;quot;MOre&amp;quot;&quot;/&gt;&lt;property id=&quot;20307&quot; value=&quot;371&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13789</TotalTime>
  <Words>3538</Words>
  <Application>Microsoft Office PowerPoint</Application>
  <PresentationFormat>Widescreen</PresentationFormat>
  <Paragraphs>368</Paragraphs>
  <Slides>72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Times New Roman</vt:lpstr>
      <vt:lpstr>Office Theme</vt:lpstr>
      <vt:lpstr>SNOMED</vt:lpstr>
      <vt:lpstr>Key Messages</vt:lpstr>
      <vt:lpstr>Strategy</vt:lpstr>
      <vt:lpstr>Transfer of Care Initiative</vt:lpstr>
      <vt:lpstr>Data Representation: Machine and Human</vt:lpstr>
      <vt:lpstr>SNOMED Clinical Terms (CT)</vt:lpstr>
      <vt:lpstr>SNOMED CT</vt:lpstr>
      <vt:lpstr>Benefits</vt:lpstr>
      <vt:lpstr>Why SNOMED CT?</vt:lpstr>
      <vt:lpstr>Interoperability</vt:lpstr>
      <vt:lpstr>SNOMED CT </vt:lpstr>
      <vt:lpstr>SNOMED CT – What is it?</vt:lpstr>
      <vt:lpstr>SNOMED CT Content</vt:lpstr>
      <vt:lpstr>SNOMED CT Content</vt:lpstr>
      <vt:lpstr>PowerPoint Presentation</vt:lpstr>
      <vt:lpstr>Concepts are “ideas” or “thoughts” of physicians</vt:lpstr>
      <vt:lpstr>SNOMED CT Logical Model</vt:lpstr>
      <vt:lpstr>A Concept</vt:lpstr>
      <vt:lpstr>Concept</vt:lpstr>
      <vt:lpstr>Relationship</vt:lpstr>
      <vt:lpstr>A Concept in SNOMED CT </vt:lpstr>
      <vt:lpstr>PowerPoint Presentation</vt:lpstr>
      <vt:lpstr>Is-a relationship</vt:lpstr>
      <vt:lpstr>Subtype hierarchy</vt:lpstr>
      <vt:lpstr>Attribute relationship</vt:lpstr>
      <vt:lpstr>Domain and Range</vt:lpstr>
      <vt:lpstr>SNOMED Browser</vt:lpstr>
      <vt:lpstr>PowerPoint Presentation</vt:lpstr>
      <vt:lpstr>PowerPoint Presentation</vt:lpstr>
      <vt:lpstr>PowerPoint Presentation</vt:lpstr>
      <vt:lpstr>Example: EMR using SNOMED CT</vt:lpstr>
      <vt:lpstr>What the Clinician Sees</vt:lpstr>
      <vt:lpstr>Why use SNOMED CT</vt:lpstr>
      <vt:lpstr>Benefit: Across Professions</vt:lpstr>
      <vt:lpstr>Benefit: Across Professions</vt:lpstr>
      <vt:lpstr>Benefit: Communication – “Connect all”</vt:lpstr>
      <vt:lpstr>Benefit: Communication – “Connect all”</vt:lpstr>
      <vt:lpstr>More Benefits</vt:lpstr>
      <vt:lpstr>More Benefits</vt:lpstr>
      <vt:lpstr>SNOMED Graph</vt:lpstr>
      <vt:lpstr>PowerPoint Presentation</vt:lpstr>
      <vt:lpstr>Sub-hierarchies of SNOMED</vt:lpstr>
      <vt:lpstr>SNOMED Hierarchies</vt:lpstr>
      <vt:lpstr>SNOMED issues</vt:lpstr>
      <vt:lpstr>Mapping between SNOMED and ICD</vt:lpstr>
      <vt:lpstr>ICD 10</vt:lpstr>
      <vt:lpstr>SNOMED CT</vt:lpstr>
      <vt:lpstr>SNOMED in Diagnosis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Clinical Note 2</vt:lpstr>
      <vt:lpstr>Data analysis using SNOMED</vt:lpstr>
      <vt:lpstr>NLP extraction with context</vt:lpstr>
      <vt:lpstr>Clinical Note 3</vt:lpstr>
      <vt:lpstr>Using ChatGPT to identify SNOMED CT Terms</vt:lpstr>
      <vt:lpstr>SNOMED in Clinical Decision Support System (CDSS)</vt:lpstr>
      <vt:lpstr>PowerPoint Presentation</vt:lpstr>
      <vt:lpstr>PowerPoint Presentation</vt:lpstr>
      <vt:lpstr>PowerPoint Presentation</vt:lpstr>
      <vt:lpstr>PowerPoint Presentation</vt:lpstr>
      <vt:lpstr>PowerPoint Presentation</vt:lpstr>
      <vt:lpstr>Clinical Decision Rules</vt:lpstr>
      <vt:lpstr>PowerPoint Presentation</vt:lpstr>
      <vt:lpstr>PowerPoint Presentation</vt:lpstr>
      <vt:lpstr>Population Health</vt:lpstr>
      <vt:lpstr>Population Health</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EMR Semantics</dc:title>
  <dc:creator>Ding, Ying</dc:creator>
  <cp:lastModifiedBy>Ding, Ying</cp:lastModifiedBy>
  <cp:revision>92</cp:revision>
  <dcterms:created xsi:type="dcterms:W3CDTF">2019-09-19T03:34:16Z</dcterms:created>
  <dcterms:modified xsi:type="dcterms:W3CDTF">2023-09-11T03:56:57Z</dcterms:modified>
</cp:coreProperties>
</file>